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320" r:id="rId2"/>
    <p:sldId id="362" r:id="rId3"/>
    <p:sldId id="384" r:id="rId4"/>
    <p:sldId id="393" r:id="rId5"/>
    <p:sldId id="397" r:id="rId6"/>
    <p:sldId id="399" r:id="rId7"/>
    <p:sldId id="401" r:id="rId8"/>
    <p:sldId id="402" r:id="rId9"/>
    <p:sldId id="403" r:id="rId10"/>
    <p:sldId id="391" r:id="rId11"/>
    <p:sldId id="405" r:id="rId12"/>
    <p:sldId id="406" r:id="rId13"/>
    <p:sldId id="411" r:id="rId14"/>
    <p:sldId id="412" r:id="rId15"/>
    <p:sldId id="413" r:id="rId16"/>
    <p:sldId id="414" r:id="rId17"/>
    <p:sldId id="416" r:id="rId18"/>
    <p:sldId id="417" r:id="rId19"/>
    <p:sldId id="418" r:id="rId20"/>
    <p:sldId id="419" r:id="rId21"/>
    <p:sldId id="420" r:id="rId22"/>
    <p:sldId id="421" r:id="rId23"/>
    <p:sldId id="422" r:id="rId24"/>
    <p:sldId id="423" r:id="rId25"/>
    <p:sldId id="424" r:id="rId26"/>
    <p:sldId id="425" r:id="rId27"/>
    <p:sldId id="427" r:id="rId28"/>
    <p:sldId id="428" r:id="rId29"/>
    <p:sldId id="429" r:id="rId30"/>
    <p:sldId id="430" r:id="rId31"/>
    <p:sldId id="431" r:id="rId32"/>
    <p:sldId id="432" r:id="rId33"/>
    <p:sldId id="433" r:id="rId34"/>
    <p:sldId id="434" r:id="rId35"/>
    <p:sldId id="435" r:id="rId36"/>
    <p:sldId id="436" r:id="rId37"/>
    <p:sldId id="437" r:id="rId38"/>
    <p:sldId id="438" r:id="rId39"/>
    <p:sldId id="439" r:id="rId40"/>
    <p:sldId id="440" r:id="rId41"/>
    <p:sldId id="441" r:id="rId42"/>
    <p:sldId id="442" r:id="rId43"/>
    <p:sldId id="447" r:id="rId44"/>
    <p:sldId id="449" r:id="rId45"/>
    <p:sldId id="450" r:id="rId46"/>
    <p:sldId id="451" r:id="rId47"/>
    <p:sldId id="452" r:id="rId48"/>
    <p:sldId id="453" r:id="rId49"/>
    <p:sldId id="455" r:id="rId50"/>
    <p:sldId id="456" r:id="rId51"/>
    <p:sldId id="457" r:id="rId52"/>
    <p:sldId id="458" r:id="rId53"/>
    <p:sldId id="459" r:id="rId54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990000"/>
    <a:srgbClr val="FFFFCC"/>
    <a:srgbClr val="A50021"/>
    <a:srgbClr val="FFCC66"/>
    <a:srgbClr val="003399"/>
    <a:srgbClr val="CC3300"/>
    <a:srgbClr val="000099"/>
    <a:srgbClr val="80C5C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vertBarState="maximized">
    <p:restoredLeft sz="34587" autoAdjust="0"/>
    <p:restoredTop sz="92405" autoAdjust="0"/>
  </p:normalViewPr>
  <p:slideViewPr>
    <p:cSldViewPr>
      <p:cViewPr varScale="1">
        <p:scale>
          <a:sx n="102" d="100"/>
          <a:sy n="102" d="100"/>
        </p:scale>
        <p:origin x="140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200E695-1892-4DB2-BC99-DFE00BC604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909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23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31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67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Kada se telo izvede iz ravnoteže (sabije se opruga), sila </a:t>
            </a:r>
            <a:r>
              <a:rPr lang="hr-HR" sz="1000" dirty="0">
                <a:solidFill>
                  <a:srgbClr val="000066"/>
                </a:solidFill>
                <a:cs typeface="Arial" charset="0"/>
              </a:rPr>
              <a:t>elastičnosti opruge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teži da vrati </a:t>
            </a:r>
            <a:r>
              <a:rPr lang="hr-HR" sz="1000" dirty="0">
                <a:solidFill>
                  <a:srgbClr val="000066"/>
                </a:solidFill>
                <a:cs typeface="Arial" charset="0"/>
              </a:rPr>
              <a:t>telo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u prvobitni (ravnotežni) položaj.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Po dolasku u ravnotežni položaj, </a:t>
            </a:r>
            <a:r>
              <a:rPr lang="hr-HR" sz="1000" dirty="0">
                <a:solidFill>
                  <a:srgbClr val="000066"/>
                </a:solidFill>
                <a:cs typeface="Arial" charset="0"/>
              </a:rPr>
              <a:t>telo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pod dejstvom sile </a:t>
            </a:r>
            <a:r>
              <a:rPr lang="hr-HR" sz="1000" dirty="0">
                <a:solidFill>
                  <a:srgbClr val="000066"/>
                </a:solidFill>
                <a:cs typeface="Arial" charset="0"/>
              </a:rPr>
              <a:t>inercije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nastavlja da se kreće do trenutka kada je opruga maksimalno rastegnuta. Tada </a:t>
            </a:r>
            <a:r>
              <a:rPr lang="hr-HR" sz="1000" dirty="0">
                <a:solidFill>
                  <a:srgbClr val="000066"/>
                </a:solidFill>
                <a:cs typeface="Arial" charset="0"/>
              </a:rPr>
              <a:t>sila elastičnosti opruge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ponovo dejstvuje, ali u suprotnom smeru.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Proces se ponavlja, što dovodi do oscilatornog kretanja tela - vibracija na sopstvenoj frekvenciji sistema koja zavisi od osobina (parametara) sistema -  mase krutog tela i krutosti opruge.</a:t>
            </a: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cs typeface="Arial" charset="0"/>
              </a:rPr>
              <a:t>Energija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sistema masa-opruga je tokom vibracija ista (konstantna), pri čemu kinetička energija, kao posledica kretanja tela, neprestano prelazi u potencijalnu energiju, kao posledicu sabijanja i rastezanja opruge, i obrnuto.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cs typeface="Arial" charset="0"/>
              </a:rPr>
              <a:t>U ravnotežnom položaju je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kinetička energija maksimalna, a potencijalna </a:t>
            </a:r>
            <a:r>
              <a:rPr lang="hr-HR" sz="1000" dirty="0">
                <a:solidFill>
                  <a:srgbClr val="000066"/>
                </a:solidFill>
                <a:cs typeface="Arial" charset="0"/>
              </a:rPr>
              <a:t>energija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je jednaka nuli. 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Na maksimalnom rastojanju od ravnotežnog položaja </a:t>
            </a:r>
            <a:r>
              <a:rPr lang="hr-HR" sz="1000" dirty="0">
                <a:solidFill>
                  <a:srgbClr val="000066"/>
                </a:solidFill>
                <a:cs typeface="Arial" charset="0"/>
              </a:rPr>
              <a:t>je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potencijalna energija maksimalna, a kinetička energija je jednaka  nuli.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990000"/>
                </a:solidFill>
                <a:latin typeface="Arial" charset="0"/>
                <a:cs typeface="Arial" charset="0"/>
              </a:rPr>
              <a:t>Period vibracija T [s]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predstavlja vreme koje je potrebno da telo izvrši jednu punu vibraciju.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990000"/>
                </a:solidFill>
                <a:latin typeface="Arial" charset="0"/>
                <a:cs typeface="Arial" charset="0"/>
              </a:rPr>
              <a:t>Frekvencija vibracija </a:t>
            </a:r>
            <a:r>
              <a:rPr lang="hr-HR" sz="1000" i="1" dirty="0">
                <a:solidFill>
                  <a:srgbClr val="990000"/>
                </a:solidFill>
                <a:latin typeface="Arial" charset="0"/>
                <a:cs typeface="Arial" charset="0"/>
              </a:rPr>
              <a:t>f</a:t>
            </a:r>
            <a:r>
              <a:rPr lang="hr-HR" sz="1000" dirty="0">
                <a:solidFill>
                  <a:srgbClr val="990000"/>
                </a:solidFill>
                <a:latin typeface="Arial" charset="0"/>
                <a:cs typeface="Arial" charset="0"/>
              </a:rPr>
              <a:t> [Hz]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predstavlja broj izvršenih vibracija tela u jedinici vremena.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990000"/>
                </a:solidFill>
                <a:latin typeface="Arial" charset="0"/>
                <a:cs typeface="Arial" charset="0"/>
              </a:rPr>
              <a:t>Elongacija (pomeraj) d [m]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predstavlja rastojanje tela od ravnotežnog položaja.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990000"/>
                </a:solidFill>
                <a:latin typeface="Arial" charset="0"/>
                <a:cs typeface="Arial" charset="0"/>
              </a:rPr>
              <a:t>Amplituda D </a:t>
            </a:r>
            <a:r>
              <a:rPr lang="hr-HR" sz="1000" dirty="0">
                <a:solidFill>
                  <a:srgbClr val="990000"/>
                </a:solidFill>
                <a:cs typeface="Arial" charset="0"/>
              </a:rPr>
              <a:t> [m]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predstavlja maksimalni pomeraj.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67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algn="just" defTabSz="914400" rtl="0" eaLnBrk="1" fontAlgn="base" latinLnBrk="0" hangingPunct="1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cs typeface="Arial" charset="0"/>
              </a:rPr>
              <a:t>Z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avisno od toga šta dovodi do vibracija, postoje dve opšte klase vibracija: 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177800" indent="-1778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r-HR" sz="1000" dirty="0">
                <a:solidFill>
                  <a:srgbClr val="990000"/>
                </a:solidFill>
                <a:latin typeface="Arial" charset="0"/>
              </a:rPr>
              <a:t>Slobodne vibracije  i</a:t>
            </a:r>
          </a:p>
          <a:p>
            <a:pPr marL="177800" indent="-1778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r-HR" sz="1000" dirty="0">
                <a:solidFill>
                  <a:srgbClr val="990000"/>
                </a:solidFill>
              </a:rPr>
              <a:t>Prinudne vibracije.</a:t>
            </a:r>
          </a:p>
          <a:p>
            <a:pPr marR="0" algn="just" defTabSz="914400" rtl="0" eaLnBrk="1" fontAlgn="base" latinLnBrk="0" hangingPunct="1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Slobodne i prinudne vibracije mogu biti </a:t>
            </a:r>
            <a:r>
              <a:rPr lang="hr-HR" sz="1000" i="1" dirty="0">
                <a:solidFill>
                  <a:srgbClr val="990000"/>
                </a:solidFill>
                <a:latin typeface="Arial" charset="0"/>
                <a:cs typeface="Arial" charset="0"/>
              </a:rPr>
              <a:t>prigušene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i  </a:t>
            </a:r>
            <a:r>
              <a:rPr lang="hr-HR" sz="1000" i="1" dirty="0">
                <a:solidFill>
                  <a:srgbClr val="990000"/>
                </a:solidFill>
                <a:latin typeface="Arial" charset="0"/>
                <a:cs typeface="Arial" charset="0"/>
              </a:rPr>
              <a:t>neprigušene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. 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R="0" algn="just" defTabSz="914400" rtl="0" eaLnBrk="1" fontAlgn="base" latinLnBrk="0" hangingPunct="1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990000"/>
                </a:solidFill>
                <a:latin typeface="Arial" charset="0"/>
                <a:cs typeface="Arial" charset="0"/>
              </a:rPr>
              <a:t>Slobodne vibracije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nastaju kada se sistem izvede iz ravnotežnog položaja usled početnog pomeraja i/ili početne brzine i nakon toga se ostavi da vibrira. Sila pobude ne postoji.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26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990000"/>
                </a:solidFill>
                <a:latin typeface="Arial" charset="0"/>
                <a:cs typeface="Arial" charset="0"/>
              </a:rPr>
              <a:t>Slobodne neprigušene vibracije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- sistem vibrira </a:t>
            </a:r>
            <a:r>
              <a:rPr lang="hr-HR" sz="1000" i="1" dirty="0">
                <a:solidFill>
                  <a:srgbClr val="000066"/>
                </a:solidFill>
                <a:latin typeface="Arial" charset="0"/>
                <a:cs typeface="Arial" charset="0"/>
              </a:rPr>
              <a:t>konstantnom</a:t>
            </a:r>
            <a:r>
              <a:rPr lang="hr-HR" sz="1000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amplitudom na </a:t>
            </a:r>
            <a:r>
              <a:rPr lang="hr-HR" sz="1000" i="1" dirty="0">
                <a:solidFill>
                  <a:srgbClr val="000066"/>
                </a:solidFill>
                <a:latin typeface="Arial" charset="0"/>
                <a:cs typeface="Arial" charset="0"/>
              </a:rPr>
              <a:t>jednoj</a:t>
            </a:r>
            <a:r>
              <a:rPr lang="hr-HR" sz="10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frekvenciji - sopstvenoj frekvenciji.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85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Povećanje mase u slučaju </a:t>
            </a:r>
            <a:r>
              <a:rPr lang="hr-HR" sz="1000" dirty="0">
                <a:solidFill>
                  <a:srgbClr val="990000"/>
                </a:solidFill>
                <a:cs typeface="Arial" charset="0"/>
              </a:rPr>
              <a:t>slobodnih neprigušenih vibracija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dovodi do 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povećanja perioda oscilovanja, odnosno do smanjenja frekvencije. Amplituda ostaje ista.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algn="just">
              <a:spcBef>
                <a:spcPts val="600"/>
              </a:spcBef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27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51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Amplituda vibracija se kod </a:t>
            </a:r>
            <a:r>
              <a:rPr lang="hr-HR" sz="1000" dirty="0">
                <a:solidFill>
                  <a:srgbClr val="990000"/>
                </a:solidFill>
                <a:latin typeface="Arial" charset="0"/>
                <a:cs typeface="Arial" charset="0"/>
              </a:rPr>
              <a:t>slobodnih prigušenih vibracija</a:t>
            </a:r>
            <a:r>
              <a:rPr lang="hr-HR" sz="1000" baseline="0" dirty="0">
                <a:solidFill>
                  <a:srgbClr val="990000"/>
                </a:solidFill>
                <a:latin typeface="Arial" charset="0"/>
                <a:cs typeface="Arial" charset="0"/>
              </a:rPr>
              <a:t> postepeno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smanjuje i nakon određenog vremena vibracije potpuno nestaju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.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Sistem vibrira frekvencijom koja se neznatno razlikuje od sopstvene frekvencije neprigušenog sistema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.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972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110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Dodavanjem prigušivača </a:t>
            </a:r>
            <a:r>
              <a:rPr lang="hr-HR" sz="1000" dirty="0">
                <a:solidFill>
                  <a:srgbClr val="000066"/>
                </a:solidFill>
                <a:cs typeface="Arial" charset="0"/>
              </a:rPr>
              <a:t>se u slučaju </a:t>
            </a:r>
            <a:r>
              <a:rPr lang="hr-HR" sz="1000" dirty="0">
                <a:solidFill>
                  <a:srgbClr val="990000"/>
                </a:solidFill>
                <a:cs typeface="Arial" charset="0"/>
              </a:rPr>
              <a:t>slobodnih prigušenih vibracija</a:t>
            </a:r>
            <a:r>
              <a:rPr lang="hr-HR" sz="1000" dirty="0">
                <a:solidFill>
                  <a:srgbClr val="000066"/>
                </a:solidFill>
                <a:cs typeface="Arial" charset="0"/>
              </a:rPr>
              <a:t> dodatno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smanjuje amplituda vibracija sa vremenom i neznatno menja frekvencija vibracija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.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algn="just">
              <a:spcBef>
                <a:spcPts val="600"/>
              </a:spcBef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09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728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Ako se kod sistema sa prigušenjem želi održavanje amplitude vibracija, neophodno je primeniti spoljašnju silu koja će nadoknađivati gubitak energije usled prigušenja.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Usled dejstva spoljašnje sile nastaju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sr-Latn-CS" sz="1000" dirty="0">
                <a:solidFill>
                  <a:srgbClr val="990000"/>
                </a:solidFill>
                <a:latin typeface="Arial" charset="0"/>
                <a:cs typeface="Arial" charset="0"/>
              </a:rPr>
              <a:t>p</a:t>
            </a:r>
            <a:r>
              <a:rPr lang="hr-HR" sz="1000" dirty="0">
                <a:solidFill>
                  <a:srgbClr val="990000"/>
                </a:solidFill>
                <a:latin typeface="Arial" charset="0"/>
                <a:cs typeface="Arial" charset="0"/>
              </a:rPr>
              <a:t>rinudne vibracije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Frekvencija vibracija sistema zavisi od frekvencije spoljašnje pobudne sile.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algn="just">
              <a:spcBef>
                <a:spcPts val="600"/>
              </a:spcBef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208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Ukoliko se na sistem dejstvuje spoljašnjom sinusoidalnom silom, sistem će pratiti silu, što znači da će kretanje sistema imati istu frekvenciju kao i spoljašnja </a:t>
            </a:r>
            <a:r>
              <a:rPr lang="hr-HR" sz="1000" dirty="0">
                <a:solidFill>
                  <a:srgbClr val="000066"/>
                </a:solidFill>
                <a:cs typeface="Arial" charset="0"/>
              </a:rPr>
              <a:t>sinusoidalna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sila.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Ukoliko je frekvencija </a:t>
            </a:r>
            <a:r>
              <a:rPr lang="hr-HR" sz="1000" dirty="0">
                <a:solidFill>
                  <a:srgbClr val="000066"/>
                </a:solidFill>
                <a:cs typeface="Arial" charset="0"/>
              </a:rPr>
              <a:t>prinudne sile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manja od sopstvene frekvencije, amplituda vibracionog sistema će se povećavati sa porastom frekvencije prinudne sile. 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Maksimalna amplituda se postiže pri frekvenciji sile jednakoj sopstvenoj frekvenciji. Ukoliko u sistemu ne postoji prigušivač (c = 0), amplituda dostiže beskonačnu vrednost.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algn="just">
              <a:spcBef>
                <a:spcPts val="600"/>
              </a:spcBef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3458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Ako se frekvencija pobude (spoljašnje poremećajne sile) poklopi sa sopstvenom frekvencijom sistema, dolazi do </a:t>
            </a:r>
            <a:r>
              <a:rPr lang="hr-HR" sz="1000" dirty="0">
                <a:solidFill>
                  <a:srgbClr val="990000"/>
                </a:solidFill>
                <a:latin typeface="Arial" charset="0"/>
                <a:cs typeface="Arial" charset="0"/>
              </a:rPr>
              <a:t>rezonanse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251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1303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939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Pomeraj, brzina i ubrzanje tela koje vrši vibraciono kretanje su usko povezani.</a:t>
            </a:r>
          </a:p>
          <a:p>
            <a:pPr algn="just">
              <a:spcBef>
                <a:spcPts val="600"/>
              </a:spcBef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Pri harmonijskom kretanju, oblik i period signala ostaju isti za sve tri veličine. 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R="0" algn="just" defTabSz="914400" rtl="0" eaLnBrk="1" fontAlgn="base" latinLnBrk="0" hangingPunct="1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Osnovna razlika je u postojanju fazne razlike između vremensko-</a:t>
            </a:r>
            <a:r>
              <a:rPr lang="hr-HR" sz="1000" dirty="0">
                <a:solidFill>
                  <a:srgbClr val="000066"/>
                </a:solidFill>
                <a:cs typeface="Times New Roman" pitchFamily="18" charset="0"/>
              </a:rPr>
              <a:t>amplitudnih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karakteristika ove tri veličine. 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R="0" algn="just" defTabSz="914400" rtl="0" eaLnBrk="1" fontAlgn="base" latinLnBrk="0" hangingPunct="1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Ukoliko je </a:t>
            </a:r>
            <a:r>
              <a:rPr lang="hr-HR" sz="1000" dirty="0">
                <a:solidFill>
                  <a:srgbClr val="000066"/>
                </a:solidFill>
                <a:cs typeface="Times New Roman" pitchFamily="18" charset="0"/>
              </a:rPr>
              <a:t>poznat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 pomeraj (zakon kretanja) tela, ostale dve veličine se mogu odrediti diferenciranjem ovog </a:t>
            </a:r>
            <a:r>
              <a:rPr lang="hr-HR" sz="1000" dirty="0">
                <a:solidFill>
                  <a:srgbClr val="000066"/>
                </a:solidFill>
                <a:cs typeface="Times New Roman" pitchFamily="18" charset="0"/>
              </a:rPr>
              <a:t>izraza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 - </a:t>
            </a:r>
            <a:r>
              <a:rPr lang="hr-HR" sz="1000" dirty="0">
                <a:solidFill>
                  <a:srgbClr val="000066"/>
                </a:solidFill>
                <a:cs typeface="Times New Roman" pitchFamily="18" charset="0"/>
              </a:rPr>
              <a:t>jednostrukim ili dvostrukim.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R="0" algn="just" defTabSz="914400" rtl="0" eaLnBrk="1" fontAlgn="base" latinLnBrk="0" hangingPunct="1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Ako se </a:t>
            </a:r>
            <a:r>
              <a:rPr lang="hr-HR" sz="1000" dirty="0">
                <a:solidFill>
                  <a:srgbClr val="000066"/>
                </a:solidFill>
                <a:cs typeface="Times New Roman" pitchFamily="18" charset="0"/>
              </a:rPr>
              <a:t>ignoriše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fazna razlika (kao što je uobičajeno), brojne vrednosti amplituda brzine i ubrzanja </a:t>
            </a:r>
            <a:r>
              <a:rPr lang="hr-HR" sz="1000" dirty="0">
                <a:solidFill>
                  <a:srgbClr val="000066"/>
                </a:solidFill>
                <a:cs typeface="Times New Roman" pitchFamily="18" charset="0"/>
              </a:rPr>
              <a:t>se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mogu odrediti jednostavnim množenjem.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635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980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Ukoliko je poznato ubrzanje tela, druge dve veličine se mogu odrediti jednostrukim ili dvostrukim integraljenjem signala ubrzanja.</a:t>
            </a:r>
            <a:endParaRPr lang="en-GB" sz="1000" dirty="0">
              <a:solidFill>
                <a:srgbClr val="000066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492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Ljudsko telo reaguje na vibracije </a:t>
            </a:r>
            <a:r>
              <a:rPr lang="hr-HR" sz="1000" dirty="0">
                <a:solidFill>
                  <a:srgbClr val="990000"/>
                </a:solidFill>
                <a:cs typeface="Times New Roman" pitchFamily="18" charset="0"/>
              </a:rPr>
              <a:t>logaritamski</a:t>
            </a:r>
            <a:r>
              <a:rPr lang="hr-HR" sz="1000" dirty="0">
                <a:solidFill>
                  <a:srgbClr val="000066"/>
                </a:solidFill>
                <a:cs typeface="Times New Roman" pitchFamily="18" charset="0"/>
              </a:rPr>
              <a:t> -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osećaj vibracija je proporcionalan logaritmu pobude.</a:t>
            </a:r>
            <a:endParaRPr lang="en-GB" sz="1000" dirty="0">
              <a:solidFill>
                <a:srgbClr val="000066"/>
              </a:solidFill>
              <a:latin typeface="Arial" charset="0"/>
              <a:cs typeface="Times New Roman" pitchFamily="18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Za upoređivanje i merenje nivoa vibracija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hr-HR" sz="1000" dirty="0">
                <a:solidFill>
                  <a:srgbClr val="000066"/>
                </a:solidFill>
                <a:cs typeface="Times New Roman" pitchFamily="18" charset="0"/>
              </a:rPr>
              <a:t>se zbog toga koristi </a:t>
            </a:r>
            <a:r>
              <a:rPr lang="hr-HR" sz="1000" dirty="0">
                <a:solidFill>
                  <a:srgbClr val="990000"/>
                </a:solidFill>
                <a:cs typeface="Times New Roman" pitchFamily="18" charset="0"/>
              </a:rPr>
              <a:t>logaritamska skala</a:t>
            </a:r>
            <a:r>
              <a:rPr lang="hr-HR" sz="1000" dirty="0">
                <a:solidFill>
                  <a:srgbClr val="000066"/>
                </a:solidFill>
                <a:cs typeface="Times New Roman" pitchFamily="18" charset="0"/>
              </a:rPr>
              <a:t>.</a:t>
            </a:r>
            <a:endParaRPr lang="en-GB" sz="1000" dirty="0">
              <a:solidFill>
                <a:srgbClr val="000066"/>
              </a:solidFill>
              <a:latin typeface="Arial" charset="0"/>
              <a:cs typeface="Times New Roman" pitchFamily="18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990000"/>
                </a:solidFill>
                <a:latin typeface="Arial" charset="0"/>
                <a:cs typeface="Times New Roman" pitchFamily="18" charset="0"/>
              </a:rPr>
              <a:t>dB skala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značajno redukuje numeričke vrednosti koje se koriste za definisanje veličina vibracija.</a:t>
            </a:r>
            <a:endParaRPr lang="en-GB" sz="1000" dirty="0">
              <a:solidFill>
                <a:srgbClr val="000066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784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65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CS" sz="1000" dirty="0">
                <a:solidFill>
                  <a:srgbClr val="000066"/>
                </a:solidFill>
                <a:latin typeface="Arial" charset="0"/>
              </a:rPr>
              <a:t>Buka i vibracije su kao fizičke pojave međusobno povezane.</a:t>
            </a:r>
            <a:endParaRPr lang="en-GB" sz="1000" dirty="0">
              <a:solidFill>
                <a:srgbClr val="000066"/>
              </a:solidFill>
              <a:latin typeface="Arial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CS" sz="1000" dirty="0">
                <a:solidFill>
                  <a:srgbClr val="990000"/>
                </a:solidFill>
                <a:latin typeface="Arial" charset="0"/>
              </a:rPr>
              <a:t>VIBRACIJE SU UZROK – BUKA JE POSLEDICA.</a:t>
            </a:r>
            <a:endParaRPr lang="en-GB" sz="1000" dirty="0">
              <a:solidFill>
                <a:srgbClr val="990000"/>
              </a:solidFill>
              <a:latin typeface="Arial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CS" sz="1000" dirty="0">
                <a:solidFill>
                  <a:srgbClr val="000066"/>
                </a:solidFill>
                <a:latin typeface="Arial" charset="0"/>
              </a:rPr>
              <a:t>Jedan od glavnih načina generisanja buke jesu upravo vibracije tela, mehaničkih sistema ili struktura.</a:t>
            </a:r>
            <a:endParaRPr lang="en-GB" sz="1000" dirty="0">
              <a:solidFill>
                <a:srgbClr val="000066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379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537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712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439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902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494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785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Kod </a:t>
            </a:r>
            <a:r>
              <a:rPr lang="hr-HR" sz="1000" dirty="0">
                <a:solidFill>
                  <a:srgbClr val="990000"/>
                </a:solidFill>
                <a:latin typeface="Arial" charset="0"/>
                <a:cs typeface="Arial" charset="0"/>
              </a:rPr>
              <a:t>stacionarnih vibracija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se statističke karakteristike vibracija (npr. efektivna vrednost pomeraja) </a:t>
            </a:r>
            <a:r>
              <a:rPr lang="hr-HR" sz="1000" i="1" dirty="0">
                <a:solidFill>
                  <a:srgbClr val="000066"/>
                </a:solidFill>
                <a:latin typeface="Arial" charset="0"/>
                <a:cs typeface="Arial" charset="0"/>
              </a:rPr>
              <a:t>ne menjaju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sa vremenom, dok se kod </a:t>
            </a:r>
            <a:r>
              <a:rPr lang="hr-HR" sz="1000" dirty="0">
                <a:solidFill>
                  <a:srgbClr val="990000"/>
                </a:solidFill>
                <a:latin typeface="Arial" charset="0"/>
                <a:cs typeface="Arial" charset="0"/>
              </a:rPr>
              <a:t>nestacioanarnih vibracija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hr-HR" sz="1000" i="1" dirty="0">
                <a:solidFill>
                  <a:srgbClr val="000066"/>
                </a:solidFill>
                <a:latin typeface="Arial" charset="0"/>
                <a:cs typeface="Arial" charset="0"/>
              </a:rPr>
              <a:t>menjaju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. 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Kod </a:t>
            </a:r>
            <a:r>
              <a:rPr lang="hr-HR" sz="1000" dirty="0">
                <a:solidFill>
                  <a:srgbClr val="990000"/>
                </a:solidFill>
                <a:latin typeface="Arial" charset="0"/>
                <a:cs typeface="Arial" charset="0"/>
              </a:rPr>
              <a:t>determinističkih (periodičnih) vibracija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se kretanje ponavlja posle izvesnog vremena koje se zove </a:t>
            </a:r>
            <a:r>
              <a:rPr lang="hr-HR" sz="1000" i="1" dirty="0">
                <a:solidFill>
                  <a:srgbClr val="000066"/>
                </a:solidFill>
                <a:latin typeface="Arial" charset="0"/>
                <a:cs typeface="Arial" charset="0"/>
              </a:rPr>
              <a:t>period vibracija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</a:rPr>
              <a:t>K</a:t>
            </a:r>
            <a:r>
              <a:rPr lang="hr-HR" sz="1000" dirty="0">
                <a:solidFill>
                  <a:srgbClr val="000066"/>
                </a:solidFill>
                <a:latin typeface="Arial" charset="0"/>
              </a:rPr>
              <a:t>od </a:t>
            </a:r>
            <a:r>
              <a:rPr lang="hr-HR" sz="1000" dirty="0">
                <a:solidFill>
                  <a:srgbClr val="990000"/>
                </a:solidFill>
                <a:latin typeface="Arial" charset="0"/>
              </a:rPr>
              <a:t>prostoperiodičnog (harmonijskog) kretanja </a:t>
            </a:r>
            <a:r>
              <a:rPr lang="hr-HR" sz="1000" dirty="0">
                <a:solidFill>
                  <a:srgbClr val="000066"/>
                </a:solidFill>
              </a:rPr>
              <a:t>su </a:t>
            </a:r>
            <a:r>
              <a:rPr lang="hr-HR" sz="1000" dirty="0">
                <a:solidFill>
                  <a:srgbClr val="000066"/>
                </a:solidFill>
                <a:latin typeface="Arial" charset="0"/>
              </a:rPr>
              <a:t>promene sa vremenom sinusoidalne; frekvencijski spektar ima </a:t>
            </a:r>
            <a:r>
              <a:rPr lang="hr-HR" sz="1000" i="1" dirty="0">
                <a:solidFill>
                  <a:srgbClr val="000066"/>
                </a:solidFill>
                <a:latin typeface="Arial" charset="0"/>
              </a:rPr>
              <a:t>jednu</a:t>
            </a:r>
            <a:r>
              <a:rPr lang="hr-HR" sz="10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hr-HR" sz="1000" dirty="0">
                <a:solidFill>
                  <a:srgbClr val="000066"/>
                </a:solidFill>
                <a:latin typeface="Arial" charset="0"/>
              </a:rPr>
              <a:t>komponetu.</a:t>
            </a: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990000"/>
                </a:solidFill>
              </a:rPr>
              <a:t>S</a:t>
            </a:r>
            <a:r>
              <a:rPr lang="hr-HR" sz="1000" dirty="0">
                <a:solidFill>
                  <a:srgbClr val="990000"/>
                </a:solidFill>
                <a:latin typeface="Arial" charset="0"/>
              </a:rPr>
              <a:t>loženo periodično kretanje </a:t>
            </a:r>
            <a:r>
              <a:rPr lang="hr-HR" sz="1000" dirty="0">
                <a:solidFill>
                  <a:srgbClr val="000066"/>
                </a:solidFill>
                <a:latin typeface="Arial" charset="0"/>
              </a:rPr>
              <a:t>je kombinacija različitih </a:t>
            </a:r>
            <a:r>
              <a:rPr lang="hr-HR" sz="1000" dirty="0" err="1">
                <a:solidFill>
                  <a:srgbClr val="000066"/>
                </a:solidFill>
                <a:latin typeface="Arial" charset="0"/>
              </a:rPr>
              <a:t>prostoperiodičnih</a:t>
            </a:r>
            <a:r>
              <a:rPr lang="hr-HR" sz="1000" dirty="0">
                <a:solidFill>
                  <a:srgbClr val="000066"/>
                </a:solidFill>
                <a:latin typeface="Arial" charset="0"/>
              </a:rPr>
              <a:t> kretanja; frekvencijski spektar sadrži </a:t>
            </a:r>
            <a:r>
              <a:rPr lang="hr-HR" sz="1000" i="1" dirty="0">
                <a:solidFill>
                  <a:srgbClr val="000066"/>
                </a:solidFill>
                <a:latin typeface="Arial" charset="0"/>
              </a:rPr>
              <a:t>više</a:t>
            </a:r>
            <a:r>
              <a:rPr lang="hr-HR" sz="10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hr-HR" sz="1000" dirty="0">
                <a:solidFill>
                  <a:srgbClr val="000066"/>
                </a:solidFill>
                <a:latin typeface="Arial" charset="0"/>
              </a:rPr>
              <a:t>komponenata.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289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</a:pPr>
            <a:r>
              <a:rPr lang="hr-HR" sz="1000" dirty="0">
                <a:solidFill>
                  <a:srgbClr val="990000"/>
                </a:solidFill>
                <a:latin typeface="Arial" charset="0"/>
                <a:cs typeface="Arial" charset="0"/>
              </a:rPr>
              <a:t>Slučajne vibracije </a:t>
            </a:r>
            <a:r>
              <a:rPr lang="hr-HR" sz="1000" dirty="0">
                <a:solidFill>
                  <a:srgbClr val="000066"/>
                </a:solidFill>
                <a:cs typeface="Arial" charset="0"/>
              </a:rPr>
              <a:t>se nikada ne dešavaju na isti način.</a:t>
            </a:r>
            <a:r>
              <a:rPr lang="hr-HR" sz="1000" baseline="0" dirty="0">
                <a:solidFill>
                  <a:srgbClr val="000066"/>
                </a:solidFill>
                <a:cs typeface="Arial" charset="0"/>
              </a:rPr>
              <a:t> </a:t>
            </a:r>
            <a:r>
              <a:rPr lang="hr-HR" sz="1000" dirty="0">
                <a:solidFill>
                  <a:srgbClr val="000066"/>
                </a:solidFill>
                <a:cs typeface="Arial" charset="0"/>
              </a:rPr>
              <a:t>M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ogu biti </a:t>
            </a:r>
            <a:r>
              <a:rPr lang="hr-HR" sz="1000" i="1" dirty="0">
                <a:solidFill>
                  <a:srgbClr val="990000"/>
                </a:solidFill>
                <a:latin typeface="Arial" charset="0"/>
                <a:cs typeface="Arial" charset="0"/>
              </a:rPr>
              <a:t>stacionarne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i </a:t>
            </a:r>
            <a:r>
              <a:rPr lang="hr-HR" sz="1000" i="1" dirty="0">
                <a:solidFill>
                  <a:srgbClr val="990000"/>
                </a:solidFill>
                <a:latin typeface="Arial" charset="0"/>
                <a:cs typeface="Arial" charset="0"/>
              </a:rPr>
              <a:t>nestacionarne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. Frekvencijski spektar je kontinualan – širokopojasan.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R="0" algn="just" defTabSz="914400" rtl="0" eaLnBrk="1" fontAlgn="base" latinLnBrk="0" hangingPunct="1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990000"/>
                </a:solidFill>
                <a:latin typeface="Arial" charset="0"/>
                <a:cs typeface="Arial" charset="0"/>
              </a:rPr>
              <a:t>Tranzijentne vibracije (udari)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sadrže jedan impuls sa izraženim vrednostima veličina koje opisuju vibracije, nakon čega te vrednosti opadaju na nulu. 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R="0" algn="just" defTabSz="914400" rtl="0" eaLnBrk="1" fontAlgn="base" latinLnBrk="0" hangingPunct="1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990000"/>
                </a:solidFill>
                <a:latin typeface="Arial" charset="0"/>
                <a:cs typeface="Arial" charset="0"/>
              </a:rPr>
              <a:t>Kontinualne vibracije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sadrže niz tranzijentnih vibracija. 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741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Broj nezavisnih koordinata koji je potreban za opisivanje kretanja sistema naziva se </a:t>
            </a:r>
            <a:r>
              <a:rPr lang="hr-HR" sz="1000" dirty="0">
                <a:solidFill>
                  <a:srgbClr val="990000"/>
                </a:solidFill>
                <a:latin typeface="Arial" charset="0"/>
                <a:cs typeface="Arial" charset="0"/>
              </a:rPr>
              <a:t>stepen slobode kretanja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. 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Sistem koji se sastoji od jedne mase, opruge i prigušivača, naziva </a:t>
            </a:r>
            <a:r>
              <a:rPr lang="hr-HR" sz="1000" dirty="0">
                <a:solidFill>
                  <a:srgbClr val="000066"/>
                </a:solidFill>
                <a:cs typeface="Arial" charset="0"/>
              </a:rPr>
              <a:t>se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hr-HR" sz="1000" dirty="0">
                <a:solidFill>
                  <a:srgbClr val="990000"/>
                </a:solidFill>
                <a:latin typeface="Arial" charset="0"/>
                <a:cs typeface="Arial" charset="0"/>
              </a:rPr>
              <a:t>sistem sa jednim stepenom slobode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. 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Sistem se može kretati </a:t>
            </a:r>
            <a:r>
              <a:rPr lang="hr-HR" sz="1000" i="1" dirty="0">
                <a:solidFill>
                  <a:srgbClr val="000066"/>
                </a:solidFill>
                <a:latin typeface="Arial" charset="0"/>
                <a:cs typeface="Arial" charset="0"/>
              </a:rPr>
              <a:t>samo u jednom pravcu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i potrebna je </a:t>
            </a:r>
            <a:r>
              <a:rPr lang="hr-HR" sz="1000" i="1" dirty="0">
                <a:solidFill>
                  <a:srgbClr val="000066"/>
                </a:solidFill>
                <a:latin typeface="Arial" charset="0"/>
                <a:cs typeface="Arial" charset="0"/>
              </a:rPr>
              <a:t>samo jedna koordinata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za opisivanje tog kretanja.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Frekvencijski spektar ima samo jedan pik (vrh) na sopstvenoj frekvenciji. 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3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Ukoliko se mehanički sistem sastoji od više međusobno povezanih masa, opruga i prigušivača, ili, ukoliko se sistem kreće u više od jednog pravca, radi se o </a:t>
            </a:r>
            <a:r>
              <a:rPr lang="hr-HR" sz="1000" dirty="0">
                <a:solidFill>
                  <a:srgbClr val="990000"/>
                </a:solidFill>
                <a:latin typeface="Arial" charset="0"/>
                <a:cs typeface="Arial" charset="0"/>
              </a:rPr>
              <a:t>sistemu sa više stepeni slobode kretanja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Frekvencijski spektar će imati po jedan vrh za svaki stepen slobode kretanja.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Većina realnih sistema su sistemi sa više stepena slobode kretanja.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27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CS" sz="1000" kern="0" dirty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OSCILACIJE</a:t>
            </a:r>
            <a:r>
              <a:rPr lang="sr-Latn-CS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u fizičkom smislu predstavljaju </a:t>
            </a: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promen</a:t>
            </a:r>
            <a:r>
              <a:rPr lang="sr-Latn-CS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Latn-CS" sz="1000" kern="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vrednosti</a:t>
            </a:r>
            <a:r>
              <a:rPr lang="sr-Latn-CS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fizičkih veličina </a:t>
            </a: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u toku vremena</a:t>
            </a:r>
            <a:r>
              <a:rPr lang="sr-Latn-CS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oko neke referentne </a:t>
            </a:r>
            <a:r>
              <a:rPr lang="sr-Latn-CS" sz="1000" kern="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vrednosti</a:t>
            </a:r>
            <a:r>
              <a:rPr lang="sr-Latn-CS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a koje opisuju mehaničko kretanje pojedinih tela ili čitavog mehaničkog sistema.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CS" sz="1000" kern="0" dirty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VIBRACIJE</a:t>
            </a:r>
            <a:r>
              <a:rPr lang="vi-VN" sz="1000" kern="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sr-Latn-CS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predstavljaju mehaničko </a:t>
            </a: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kretanj</a:t>
            </a:r>
            <a:r>
              <a:rPr lang="sr-Latn-CS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e tela oko ravnotežnog položaja, pri čemu </a:t>
            </a: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su pomeranja </a:t>
            </a:r>
            <a:r>
              <a:rPr lang="vi-VN" sz="1000" b="1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mala</a:t>
            </a: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u poređenju sa dimenzijama </a:t>
            </a:r>
            <a:r>
              <a:rPr lang="sr-Latn-CS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tela</a:t>
            </a: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a per</a:t>
            </a:r>
            <a:r>
              <a:rPr lang="sr-Latn-CS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od </a:t>
            </a:r>
            <a:r>
              <a:rPr lang="sr-Latn-CS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vibracija </a:t>
            </a: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znatno manji od vremena u kome se kretanje posmatra.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Vibracije su rezultat </a:t>
            </a:r>
            <a:r>
              <a:rPr lang="hr-HR" sz="1000" dirty="0" err="1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dejstva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 dinamičkih sila kod mašina, kao i kod elemenata za povezivanje </a:t>
            </a:r>
            <a:r>
              <a:rPr lang="hr-HR" sz="1000" dirty="0" err="1">
                <a:solidFill>
                  <a:srgbClr val="000066"/>
                </a:solidFill>
                <a:cs typeface="Times New Roman" pitchFamily="18" charset="0"/>
              </a:rPr>
              <a:t>delova</a:t>
            </a:r>
            <a:r>
              <a:rPr lang="hr-HR" sz="1000" dirty="0">
                <a:solidFill>
                  <a:srgbClr val="000066"/>
                </a:solidFill>
                <a:cs typeface="Times New Roman" pitchFamily="18" charset="0"/>
              </a:rPr>
              <a:t> mašina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. </a:t>
            </a:r>
            <a:endParaRPr lang="en-GB" sz="1000" dirty="0">
              <a:solidFill>
                <a:srgbClr val="000066"/>
              </a:solidFill>
              <a:latin typeface="Arial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Različiti </a:t>
            </a:r>
            <a:r>
              <a:rPr lang="hr-HR" sz="1000" dirty="0" err="1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delovi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 mašina mogu da vibriraju različitim frekvencijama i amplitudama.</a:t>
            </a:r>
            <a:endParaRPr lang="en-GB" sz="1000" dirty="0">
              <a:solidFill>
                <a:srgbClr val="000066"/>
              </a:solidFill>
              <a:latin typeface="Arial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endParaRPr lang="sr-Latn-R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577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I jednostavni sistemi </a:t>
            </a:r>
            <a:r>
              <a:rPr lang="hr-HR" sz="1000" dirty="0">
                <a:solidFill>
                  <a:srgbClr val="000066"/>
                </a:solidFill>
                <a:latin typeface="Arial" charset="0"/>
              </a:rPr>
              <a:t>su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hr-HR" sz="1000" dirty="0">
                <a:solidFill>
                  <a:srgbClr val="000066"/>
                </a:solidFill>
                <a:cs typeface="Arial" charset="0"/>
              </a:rPr>
              <a:t>u većini slučajeva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sistemi sa više stepeni slobode kretanja.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698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990000"/>
                </a:solidFill>
                <a:latin typeface="Arial" charset="0"/>
                <a:cs typeface="Arial" charset="0"/>
              </a:rPr>
              <a:t>Ljudsko telo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predstavlja sistem sa više stepena slobode kretanja.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397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algn="just" defTabSz="914400" rtl="0" eaLnBrk="1" fontAlgn="base" latinLnBrk="0" hangingPunct="1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990000"/>
                </a:solidFill>
                <a:latin typeface="Arial" charset="0"/>
                <a:cs typeface="Arial" charset="0"/>
              </a:rPr>
              <a:t>Vibracije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su po svojoj prirodi </a:t>
            </a:r>
            <a:r>
              <a:rPr lang="hr-HR" sz="1000" i="1" dirty="0">
                <a:solidFill>
                  <a:srgbClr val="000066"/>
                </a:solidFill>
                <a:latin typeface="Arial" charset="0"/>
                <a:cs typeface="Arial" charset="0"/>
              </a:rPr>
              <a:t>periodična kretanja </a:t>
            </a:r>
            <a:r>
              <a:rPr lang="hr-HR" sz="1000" dirty="0">
                <a:solidFill>
                  <a:srgbClr val="000066"/>
                </a:solidFill>
                <a:cs typeface="Arial" charset="0"/>
              </a:rPr>
              <a:t>-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kretanja koja se ponavljaju nakon određenog vremena koje se naziva period.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R="0" algn="just" defTabSz="914400" rtl="0" eaLnBrk="1" fontAlgn="base" latinLnBrk="0" hangingPunct="1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Složeno periodično kretanje se može posmatrati kao zbir prostih periodičnih kretanja.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R="0" algn="just" defTabSz="914400" rtl="0" eaLnBrk="1" fontAlgn="base" latinLnBrk="0" hangingPunct="1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Matematičke tehnike i alati omogućuju da se složeni vibracioni signal rastavi na proste komponete čije se amplitude </a:t>
            </a:r>
            <a:r>
              <a:rPr lang="hr-HR" sz="1000" dirty="0">
                <a:solidFill>
                  <a:srgbClr val="000066"/>
                </a:solidFill>
                <a:cs typeface="Arial" charset="0"/>
              </a:rPr>
              <a:t>određuju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nakog toga.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R="0" algn="just" defTabSz="914400" rtl="0" eaLnBrk="1" fontAlgn="base" latinLnBrk="0" hangingPunct="1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Primenom matematičkog alata - Furijeove transformacije moguće je bilo koji periodični signal rastaviti na proste oscilatorne funkcije - sinusnu ili kosinusnu sa različitim periodima.</a:t>
            </a:r>
          </a:p>
          <a:p>
            <a:pPr algn="just">
              <a:spcBef>
                <a:spcPts val="600"/>
              </a:spcBef>
            </a:pP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U </a:t>
            </a: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frekvencijskom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domenu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se </a:t>
            </a: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dobija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niz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komponen</a:t>
            </a:r>
            <a:r>
              <a:rPr lang="x-none" sz="1000" dirty="0">
                <a:solidFill>
                  <a:srgbClr val="000066"/>
                </a:solidFill>
                <a:latin typeface="Arial" charset="0"/>
                <a:cs typeface="Arial" charset="0"/>
              </a:rPr>
              <a:t>ata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na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ra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z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li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č</a:t>
            </a: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itim</a:t>
            </a:r>
            <a:r>
              <a:rPr lang="sr-Latn-RS" sz="1000" dirty="0">
                <a:solidFill>
                  <a:srgbClr val="000066"/>
                </a:solidFill>
                <a:cs typeface="Arial" charset="0"/>
              </a:rPr>
              <a:t> </a:t>
            </a: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frekvencijama</a:t>
            </a:r>
            <a:r>
              <a:rPr lang="sr-Latn-R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(donja slika)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.</a:t>
            </a:r>
            <a:r>
              <a:rPr lang="sr-Latn-RS" sz="1000" baseline="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Svaka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komponenta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odgov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a</a:t>
            </a: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ra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sinusnoj funkciji različite frekvencije.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R="0" algn="just" defTabSz="914400" rtl="0" eaLnBrk="1" fontAlgn="base" latinLnBrk="0" hangingPunct="1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724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Najjednostavniji oblik vibracija ili periodičnog kretanja </a:t>
            </a:r>
            <a:r>
              <a:rPr lang="hr-HR" sz="1000" dirty="0">
                <a:solidFill>
                  <a:srgbClr val="000066"/>
                </a:solidFill>
                <a:cs typeface="Arial" charset="0"/>
              </a:rPr>
              <a:t>se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naziva </a:t>
            </a:r>
            <a:r>
              <a:rPr lang="hr-HR" sz="1000" dirty="0">
                <a:solidFill>
                  <a:srgbClr val="990000"/>
                </a:solidFill>
                <a:latin typeface="Arial" charset="0"/>
                <a:cs typeface="Arial" charset="0"/>
              </a:rPr>
              <a:t>harmonijska vibracija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ili </a:t>
            </a:r>
            <a:r>
              <a:rPr lang="hr-HR" sz="1000" dirty="0">
                <a:solidFill>
                  <a:srgbClr val="990000"/>
                </a:solidFill>
                <a:latin typeface="Arial" charset="0"/>
                <a:cs typeface="Arial" charset="0"/>
              </a:rPr>
              <a:t>harmonijsko kretanje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sr-Latn-CS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Predstavlja kretanje mase u jednom pravcu, kontrolisano jednom oprugom, pri čemu su amplituda pomeraja i frekvencija vibracija za sve vreme kretanja konstantni.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R="0" algn="just" defTabSz="914400" rtl="0" eaLnBrk="1" fontAlgn="base" latinLnBrk="0" hangingPunct="1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u="sng" dirty="0">
                <a:solidFill>
                  <a:srgbClr val="990000"/>
                </a:solidFill>
                <a:cs typeface="Arial" charset="0"/>
              </a:rPr>
              <a:t>O</a:t>
            </a:r>
            <a:r>
              <a:rPr lang="hr-HR" sz="1000" u="sng" dirty="0">
                <a:solidFill>
                  <a:srgbClr val="990000"/>
                </a:solidFill>
                <a:latin typeface="Arial" charset="0"/>
                <a:cs typeface="Arial" charset="0"/>
              </a:rPr>
              <a:t>bjašnjenje harmonijskog kretanja</a:t>
            </a:r>
            <a:r>
              <a:rPr lang="hr-HR" sz="1000" dirty="0">
                <a:solidFill>
                  <a:srgbClr val="990000"/>
                </a:solidFill>
                <a:latin typeface="Arial" charset="0"/>
                <a:cs typeface="Arial" charset="0"/>
              </a:rPr>
              <a:t>: </a:t>
            </a:r>
          </a:p>
          <a:p>
            <a:pPr marR="0" algn="just" defTabSz="914400" rtl="0" eaLnBrk="1" fontAlgn="base" latinLnBrk="0" hangingPunct="1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Posmatra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se kretanje materijalne tačke N po krugu poluprečnika ON = A</a:t>
            </a:r>
            <a:r>
              <a:rPr lang="hr-HR" sz="1000" baseline="-25000" dirty="0">
                <a:solidFill>
                  <a:srgbClr val="000066"/>
                </a:solidFill>
                <a:latin typeface="Arial" charset="0"/>
                <a:cs typeface="Arial" charset="0"/>
              </a:rPr>
              <a:t>z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. Kretanje se posmatra u z-y koordinatnoj ravni.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R="0" algn="just" defTabSz="914400" rtl="0" eaLnBrk="1" fontAlgn="base" latinLnBrk="0" hangingPunct="1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Ako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se ta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čka N(z,y) kreće po krugu ugaonom brzinom 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  <a:sym typeface="Symbol" pitchFamily="18" charset="2"/>
              </a:rPr>
              <a:t>, tada se horizontalna projekcija N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  <a:sym typeface="Symbol" pitchFamily="18" charset="2"/>
              </a:rPr>
              <a:t>’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  <a:sym typeface="Symbol" pitchFamily="18" charset="2"/>
              </a:rPr>
              <a:t> kreće po horizonatlnoj osi z između tačaka N</a:t>
            </a:r>
            <a:r>
              <a:rPr lang="sr-Latn-CS" sz="1000" baseline="-25000" dirty="0">
                <a:solidFill>
                  <a:srgbClr val="000066"/>
                </a:solidFill>
                <a:latin typeface="Arial" charset="0"/>
                <a:cs typeface="Arial" charset="0"/>
                <a:sym typeface="Symbol" pitchFamily="18" charset="2"/>
              </a:rPr>
              <a:t>0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  <a:sym typeface="Symbol" pitchFamily="18" charset="2"/>
              </a:rPr>
              <a:t> i N</a:t>
            </a:r>
            <a:r>
              <a:rPr lang="sr-Latn-CS" sz="1000" baseline="-25000" dirty="0">
                <a:solidFill>
                  <a:srgbClr val="000066"/>
                </a:solidFill>
                <a:latin typeface="Arial" charset="0"/>
                <a:cs typeface="Arial" charset="0"/>
                <a:sym typeface="Symbol" pitchFamily="18" charset="2"/>
              </a:rPr>
              <a:t>0 nadvučeno</a:t>
            </a:r>
            <a:r>
              <a:rPr lang="en-US" sz="1000" baseline="30000" dirty="0">
                <a:solidFill>
                  <a:srgbClr val="000066"/>
                </a:solidFill>
                <a:latin typeface="Arial" charset="0"/>
                <a:cs typeface="Arial" charset="0"/>
                <a:sym typeface="Symbol" pitchFamily="18" charset="2"/>
              </a:rPr>
              <a:t> 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  <a:sym typeface="Symbol" pitchFamily="18" charset="2"/>
              </a:rPr>
              <a:t>(</a:t>
            </a:r>
            <a:r>
              <a:rPr lang="sr-Latn-CS" sz="1000" dirty="0">
                <a:solidFill>
                  <a:srgbClr val="0070C0"/>
                </a:solidFill>
                <a:latin typeface="Arial" charset="0"/>
                <a:cs typeface="Arial" charset="0"/>
                <a:sym typeface="Symbol" pitchFamily="18" charset="2"/>
              </a:rPr>
              <a:t>plava linija na desnom dijagramu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  <a:sym typeface="Symbol" pitchFamily="18" charset="2"/>
              </a:rPr>
              <a:t>).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R="0" algn="just" defTabSz="914400" rtl="0" eaLnBrk="1" fontAlgn="base" latinLnBrk="0" hangingPunct="1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  <a:sym typeface="Symbol" pitchFamily="18" charset="2"/>
              </a:rPr>
              <a:t>Vertikalna projekcija N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  <a:sym typeface="Symbol" pitchFamily="18" charset="2"/>
              </a:rPr>
              <a:t>’’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  <a:sym typeface="Symbol" pitchFamily="18" charset="2"/>
              </a:rPr>
              <a:t> se </a:t>
            </a:r>
            <a:r>
              <a:rPr lang="sr-Latn-CS" sz="1000" dirty="0">
                <a:solidFill>
                  <a:srgbClr val="000066"/>
                </a:solidFill>
                <a:cs typeface="Arial" charset="0"/>
              </a:rPr>
              <a:t>istovremeno </a:t>
            </a:r>
            <a:r>
              <a:rPr lang="sr-Latn-CS" sz="1000" dirty="0">
                <a:solidFill>
                  <a:srgbClr val="000066"/>
                </a:solidFill>
                <a:cs typeface="Arial" charset="0"/>
                <a:sym typeface="Symbol" pitchFamily="18" charset="2"/>
              </a:rPr>
              <a:t>kreće po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  <a:sym typeface="Symbol" pitchFamily="18" charset="2"/>
              </a:rPr>
              <a:t> </a:t>
            </a: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  <a:sym typeface="Symbol" pitchFamily="18" charset="2"/>
              </a:rPr>
              <a:t>vertikalnoj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  <a:sym typeface="Symbol" pitchFamily="18" charset="2"/>
              </a:rPr>
              <a:t> osi (</a:t>
            </a:r>
            <a:r>
              <a:rPr lang="en-US" sz="1000" dirty="0" err="1">
                <a:solidFill>
                  <a:srgbClr val="FF0000"/>
                </a:solidFill>
                <a:latin typeface="Arial" charset="0"/>
                <a:cs typeface="Arial" charset="0"/>
                <a:sym typeface="Symbol" pitchFamily="18" charset="2"/>
              </a:rPr>
              <a:t>crvena</a:t>
            </a:r>
            <a:r>
              <a:rPr lang="sr-Latn-CS" sz="1000" dirty="0">
                <a:solidFill>
                  <a:srgbClr val="FF0000"/>
                </a:solidFill>
                <a:latin typeface="Arial" charset="0"/>
                <a:cs typeface="Arial" charset="0"/>
                <a:sym typeface="Symbol" pitchFamily="18" charset="2"/>
              </a:rPr>
              <a:t> linija na desnom dijagramu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  <a:sym typeface="Symbol" pitchFamily="18" charset="2"/>
              </a:rPr>
              <a:t>).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R="0" algn="just" defTabSz="914400" rtl="0" eaLnBrk="1" fontAlgn="base" latinLnBrk="0" hangingPunct="1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I </a:t>
            </a: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hori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zontalna i vertikalna projekcija tačke N izvode harmonijsko kretanje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  <a:sym typeface="Symbol" pitchFamily="18" charset="2"/>
              </a:rPr>
              <a:t>.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R="0" algn="just" defTabSz="914400" rtl="0" eaLnBrk="1" fontAlgn="base" latinLnBrk="0" hangingPunct="1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Harmonijska kretanja projekcija su ortogonalna – kretanja u međusobno upravnim pravcima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  <a:sym typeface="Symbol" pitchFamily="18" charset="2"/>
              </a:rPr>
              <a:t>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381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0" algn="just" defTabSz="914400" rtl="0" eaLnBrk="1" fontAlgn="base" latinLnBrk="0" hangingPunct="1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Tačka N izvodi kružno kretanje i njen položaj na krugu određen je vektorom položaja stalnog modula 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  <a:sym typeface="Symbol" panose="05050102010706020507" pitchFamily="18" charset="2"/>
              </a:rPr>
              <a:t>r.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algn="just">
              <a:spcBef>
                <a:spcPts val="600"/>
              </a:spcBef>
            </a:pP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Vektor položaja </a:t>
            </a:r>
            <a:r>
              <a:rPr lang="sr-Latn-CS" sz="1000" i="1" dirty="0">
                <a:solidFill>
                  <a:srgbClr val="000066"/>
                </a:solidFill>
                <a:cs typeface="Arial" charset="0"/>
              </a:rPr>
              <a:t>r</a:t>
            </a:r>
            <a:r>
              <a:rPr lang="sr-Latn-CS" sz="1000" dirty="0">
                <a:solidFill>
                  <a:srgbClr val="000066"/>
                </a:solidFill>
                <a:cs typeface="Arial" charset="0"/>
              </a:rPr>
              <a:t> gradi sa z-osom ugao </a:t>
            </a:r>
            <a:r>
              <a:rPr lang="sr-Latn-CS" sz="1000" i="1" dirty="0">
                <a:solidFill>
                  <a:srgbClr val="000066"/>
                </a:solidFill>
                <a:latin typeface="Arial" charset="0"/>
                <a:cs typeface="Arial" charset="0"/>
                <a:sym typeface="Symbol" panose="05050102010706020507" pitchFamily="18" charset="2"/>
              </a:rPr>
              <a:t>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. </a:t>
            </a:r>
          </a:p>
          <a:p>
            <a:pPr algn="just">
              <a:spcBef>
                <a:spcPts val="600"/>
              </a:spcBef>
            </a:pP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Kretanje tačke N </a:t>
            </a:r>
            <a:r>
              <a:rPr lang="sr-Latn-CS" sz="1000" dirty="0">
                <a:solidFill>
                  <a:srgbClr val="000066"/>
                </a:solidFill>
                <a:cs typeface="Arial" charset="0"/>
              </a:rPr>
              <a:t>se 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ponavlja periodično nakon 2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  <a:sym typeface="Symbol" pitchFamily="18" charset="2"/>
              </a:rPr>
              <a:t> radijana, tako da je =2f. </a:t>
            </a:r>
          </a:p>
          <a:p>
            <a:pPr algn="just">
              <a:spcBef>
                <a:spcPts val="600"/>
              </a:spcBef>
            </a:pP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Kod harmonijskog kretanja važi da je 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  <a:sym typeface="Symbol" pitchFamily="18" charset="2"/>
              </a:rPr>
              <a:t>=</a:t>
            </a:r>
            <a:r>
              <a:rPr lang="sr-Latn-CS" sz="1000" dirty="0" err="1">
                <a:solidFill>
                  <a:srgbClr val="000066"/>
                </a:solidFill>
                <a:latin typeface="Arial" charset="0"/>
                <a:cs typeface="Arial" charset="0"/>
                <a:sym typeface="Symbol" pitchFamily="18" charset="2"/>
              </a:rPr>
              <a:t>const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  <a:sym typeface="Symbol" pitchFamily="18" charset="2"/>
              </a:rPr>
              <a:t>.</a:t>
            </a:r>
            <a:endParaRPr lang="sr-Latn-R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622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Tačka N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’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izvodi </a:t>
            </a: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harmonijsko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pravolinsko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kretanje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oko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centra </a:t>
            </a: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oscilovanja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O.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Njen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polo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ž</a:t>
            </a: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aj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je </a:t>
            </a: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odre</a:t>
            </a:r>
            <a:r>
              <a:rPr lang="sr-Latn-C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đen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koordinatom z(t) kao funkcijom </a:t>
            </a:r>
            <a:r>
              <a:rPr lang="sr-Latn-C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vremena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koja predstavlja </a:t>
            </a:r>
            <a:r>
              <a:rPr lang="sr-Latn-C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elongaciju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(</a:t>
            </a:r>
            <a:r>
              <a:rPr lang="sr-Latn-C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pomeraj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) tačke N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’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u odnosu na centar oscilovanja (ravnotežni položaj).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585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Tačka N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’’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1000" dirty="0" err="1">
                <a:solidFill>
                  <a:srgbClr val="000066"/>
                </a:solidFill>
                <a:cs typeface="Arial" charset="0"/>
              </a:rPr>
              <a:t>tako</a:t>
            </a:r>
            <a:r>
              <a:rPr lang="sr-Latn-CS" sz="1000" dirty="0" err="1">
                <a:solidFill>
                  <a:srgbClr val="000066"/>
                </a:solidFill>
                <a:cs typeface="Arial" charset="0"/>
              </a:rPr>
              <a:t>đe</a:t>
            </a:r>
            <a:r>
              <a:rPr lang="sr-Latn-CS" sz="1000" dirty="0">
                <a:solidFill>
                  <a:srgbClr val="000066"/>
                </a:solidFill>
                <a:cs typeface="Arial" charset="0"/>
              </a:rPr>
              <a:t> 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izvodi </a:t>
            </a: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harmonijsko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pravolin</a:t>
            </a:r>
            <a:r>
              <a:rPr lang="x-none" sz="1000" dirty="0">
                <a:solidFill>
                  <a:srgbClr val="000066"/>
                </a:solidFill>
                <a:latin typeface="Arial" charset="0"/>
                <a:cs typeface="Arial" charset="0"/>
              </a:rPr>
              <a:t>ij</a:t>
            </a: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sko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kretanje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oko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centra </a:t>
            </a: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oscilovanja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sr-Latn-R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0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.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Njen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polo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ž</a:t>
            </a: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aj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je </a:t>
            </a: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odre</a:t>
            </a:r>
            <a:r>
              <a:rPr lang="sr-Latn-C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đen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sr-Latn-C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kordinatom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y(t) kao funkcijom </a:t>
            </a:r>
            <a:r>
              <a:rPr lang="sr-Latn-C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vremena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koja predstavlja </a:t>
            </a:r>
            <a:r>
              <a:rPr lang="sr-Latn-C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elongaciju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(</a:t>
            </a:r>
            <a:r>
              <a:rPr lang="sr-Latn-C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pomeraj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) tačke N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’’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u odnosu na centar oscilovanja (ravnotežni položaj).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algn="just">
              <a:spcBef>
                <a:spcPts val="600"/>
              </a:spcBef>
            </a:pPr>
            <a:endParaRPr lang="sr-Latn-R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84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Ako se </a:t>
            </a:r>
            <a:r>
              <a:rPr lang="sr-Latn-C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elongacija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tačke N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’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preslika na vremenski dijagram, dobija se </a:t>
            </a:r>
            <a:r>
              <a:rPr lang="sr-Latn-C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prostoperiodična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funkcija </a:t>
            </a:r>
            <a:r>
              <a:rPr lang="sr-Latn-CS" sz="1000" i="1" dirty="0">
                <a:solidFill>
                  <a:srgbClr val="000066"/>
                </a:solidFill>
                <a:latin typeface="Arial" charset="0"/>
                <a:cs typeface="Arial" charset="0"/>
              </a:rPr>
              <a:t>z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(</a:t>
            </a:r>
            <a:r>
              <a:rPr lang="sr-Latn-CS" sz="1000" i="1" dirty="0">
                <a:solidFill>
                  <a:srgbClr val="000066"/>
                </a:solidFill>
                <a:latin typeface="Arial" charset="0"/>
                <a:cs typeface="Arial" charset="0"/>
              </a:rPr>
              <a:t>t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) koja u svakom trenutku definiše položaj tačke N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’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algn="just">
              <a:spcBef>
                <a:spcPts val="600"/>
              </a:spcBef>
            </a:pPr>
            <a:endParaRPr lang="sr-Latn-R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099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Ostale </a:t>
            </a:r>
            <a:r>
              <a:rPr lang="sr-Latn-C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kinematske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veličine se dobijaju na osnovu veza koje važe između njih: brzina predstavlja prvi, a ubrzanje drugi izvod </a:t>
            </a:r>
            <a:r>
              <a:rPr lang="sr-Latn-C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pomeraja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(</a:t>
            </a:r>
            <a:r>
              <a:rPr lang="sr-Latn-C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pređenog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puta) po </a:t>
            </a:r>
            <a:r>
              <a:rPr lang="sr-Latn-C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vremenu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Brzina se može predstaviti horizontalnom projekcijom vektora brzine, modula A</a:t>
            </a:r>
            <a:r>
              <a:rPr lang="sr-Latn-CS" sz="1000" baseline="-25000" dirty="0">
                <a:solidFill>
                  <a:srgbClr val="000066"/>
                </a:solidFill>
                <a:latin typeface="Arial" charset="0"/>
                <a:cs typeface="Arial" charset="0"/>
              </a:rPr>
              <a:t>v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, koji rotira ugaonom brzinom 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  <a:sym typeface="Symbol" pitchFamily="18" charset="2"/>
              </a:rPr>
              <a:t> ali za ugao /2 ispred vektora </a:t>
            </a:r>
            <a:r>
              <a:rPr lang="sr-Latn-CS" sz="1000" dirty="0" err="1">
                <a:solidFill>
                  <a:srgbClr val="000066"/>
                </a:solidFill>
                <a:latin typeface="Arial" charset="0"/>
                <a:cs typeface="Arial" charset="0"/>
                <a:sym typeface="Symbol" pitchFamily="18" charset="2"/>
              </a:rPr>
              <a:t>pomeraja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  <a:sym typeface="Symbol" pitchFamily="18" charset="2"/>
              </a:rPr>
              <a:t>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Ubrzanje se može predstaviti horizontalnom projekcijom vektora ubrzanja, modula </a:t>
            </a:r>
            <a:r>
              <a:rPr lang="sr-Latn-C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A</a:t>
            </a:r>
            <a:r>
              <a:rPr lang="sr-Latn-CS" sz="1000" baseline="-25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a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, koji rotira ugaonom brzinom 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  <a:sym typeface="Symbol" pitchFamily="18" charset="2"/>
              </a:rPr>
              <a:t>, ali za ugao  ispred vektora </a:t>
            </a:r>
            <a:r>
              <a:rPr lang="sr-Latn-CS" sz="1000" dirty="0" err="1">
                <a:solidFill>
                  <a:srgbClr val="000066"/>
                </a:solidFill>
                <a:latin typeface="Arial" charset="0"/>
                <a:cs typeface="Arial" charset="0"/>
                <a:sym typeface="Symbol" pitchFamily="18" charset="2"/>
              </a:rPr>
              <a:t>pomeraja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  <a:sym typeface="Symbol" pitchFamily="18" charset="2"/>
              </a:rPr>
              <a:t>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algn="just">
              <a:spcBef>
                <a:spcPts val="600"/>
              </a:spcBef>
            </a:pPr>
            <a:endParaRPr lang="sr-Latn-R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8977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251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Vibracij</a:t>
            </a:r>
            <a:r>
              <a:rPr lang="sr-Latn-CS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Latn-CS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tela pobuđuje </a:t>
            </a: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sila </a:t>
            </a:r>
            <a:r>
              <a:rPr lang="sr-Latn-CS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koja se naziva </a:t>
            </a:r>
            <a:r>
              <a:rPr lang="sr-Latn-CS" sz="1000" kern="0" dirty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sila </a:t>
            </a:r>
            <a:r>
              <a:rPr lang="vi-VN" sz="1000" kern="0" dirty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pobude</a:t>
            </a:r>
            <a:r>
              <a:rPr lang="sr-Latn-CS" sz="1000" kern="0" dirty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Latn-CS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ili </a:t>
            </a:r>
            <a:r>
              <a:rPr lang="sr-Latn-CS" sz="1000" kern="0" dirty="0" err="1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pobudna</a:t>
            </a:r>
            <a:r>
              <a:rPr lang="sr-Latn-CS" sz="1000" kern="0" dirty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 sila</a:t>
            </a: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sr-Latn-CS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Sila pobude, koja dovodi do nastanka vibracija tela, može biti</a:t>
            </a: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171450" indent="-171450" algn="just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vi-VN" sz="1000" kern="0" dirty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spolj</a:t>
            </a:r>
            <a:r>
              <a:rPr lang="sr-Latn-CS" sz="1000" kern="0" dirty="0" err="1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ašnja</a:t>
            </a:r>
            <a:r>
              <a:rPr lang="vi-VN" sz="1000" kern="0" dirty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 sila </a:t>
            </a:r>
            <a:r>
              <a:rPr lang="sr-Latn-CS" sz="1000" kern="0" dirty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ili</a:t>
            </a:r>
          </a:p>
          <a:p>
            <a:pPr marL="171450" indent="-171450" algn="just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r-Latn-CS" sz="1000" kern="0" dirty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unutrašnja sila</a:t>
            </a:r>
            <a:r>
              <a:rPr lang="sr-Latn-CS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sila koja nast</a:t>
            </a:r>
            <a:r>
              <a:rPr lang="sr-Latn-CS" sz="1000" kern="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aje</a:t>
            </a: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u samom </a:t>
            </a:r>
            <a:r>
              <a:rPr lang="sr-Latn-CS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telu)</a:t>
            </a: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sr-Latn-CS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Ponašanje tela tokom </a:t>
            </a:r>
            <a:r>
              <a:rPr lang="sr-Latn-CS" sz="1000" kern="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vibracionog</a:t>
            </a:r>
            <a:r>
              <a:rPr lang="sr-Latn-CS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kretanja je </a:t>
            </a: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u potpunosti određen</a:t>
            </a:r>
            <a:r>
              <a:rPr lang="sr-Latn-CS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171450" indent="-171450" algn="just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vi-VN" sz="1000" kern="0" dirty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silom pobude</a:t>
            </a: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marL="171450" indent="-171450" algn="just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vi-VN" sz="1000" kern="0" dirty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pravcem</a:t>
            </a:r>
            <a:r>
              <a:rPr lang="sr-Latn-CS" sz="1000" kern="0" dirty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 kretanja tela</a:t>
            </a: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i</a:t>
            </a:r>
          </a:p>
          <a:p>
            <a:pPr marL="171450" indent="-171450" algn="just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vi-VN" sz="1000" kern="0" dirty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frekvencijom</a:t>
            </a:r>
            <a:r>
              <a:rPr lang="sr-Latn-CS" sz="1000" kern="0" dirty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 vibracija</a:t>
            </a: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R="0" lvl="0" algn="just" defTabSz="914400" rtl="0" eaLnBrk="1" fontAlgn="base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CS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 određivanje sila pobude</a:t>
            </a:r>
            <a:r>
              <a:rPr lang="sr-Latn-CS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se i</a:t>
            </a: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z tog razloga</a:t>
            </a:r>
            <a:r>
              <a:rPr lang="sr-Latn-CS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koristi </a:t>
            </a:r>
            <a:r>
              <a:rPr lang="sr-Latn-CS" sz="1000" i="1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vi-VN" sz="1000" i="1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naliza vibracija</a:t>
            </a:r>
            <a:r>
              <a:rPr lang="sr-Latn-CS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1000" kern="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sr-Latn-CS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ile </a:t>
            </a:r>
            <a:r>
              <a:rPr lang="sr-Latn-CS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pobude (</a:t>
            </a:r>
            <a:r>
              <a:rPr lang="sr-Latn-CS" sz="1000" kern="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poremećajne</a:t>
            </a:r>
            <a:r>
              <a:rPr lang="sr-Latn-CS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sile) </a:t>
            </a: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zavise od</a:t>
            </a:r>
            <a:r>
              <a:rPr lang="sr-Latn-CS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171450" indent="-171450" algn="just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stanja mašine,</a:t>
            </a:r>
            <a:endParaRPr lang="sr-Latn-CS" sz="1000" kern="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algn="just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karakteristika</a:t>
            </a:r>
            <a:r>
              <a:rPr lang="sr-Latn-CS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mašine</a:t>
            </a: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i</a:t>
            </a:r>
            <a:endParaRPr lang="sr-Latn-CS" sz="1000" kern="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interakcij</a:t>
            </a:r>
            <a:r>
              <a:rPr lang="sr-Latn-RS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vi-VN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Latn-RS" sz="1000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pojedinih mašinskih delova.</a:t>
            </a:r>
            <a:endParaRPr lang="sr-Latn-R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380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Vibracije mogu biti i </a:t>
            </a:r>
            <a:r>
              <a:rPr lang="hr-HR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neperiodična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kretanja ili kretanja koja se ne ponavljaju nakon određenog perioda.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Kod mnogih </a:t>
            </a:r>
            <a:r>
              <a:rPr lang="hr-HR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mašinskih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sistema postoje mnogi izvori vibracija čiji vibracioni profili nisu harmonijski.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Zbir dva harmonijska kretanja (isprekidana linija) rezultira  </a:t>
            </a:r>
            <a:r>
              <a:rPr lang="hr-HR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neharmonijskim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kretanjem (puna linija).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4627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 err="1">
                <a:solidFill>
                  <a:srgbClr val="A50021"/>
                </a:solidFill>
                <a:latin typeface="Arial" charset="0"/>
                <a:cs typeface="Arial" charset="0"/>
              </a:rPr>
              <a:t>Kolinearne</a:t>
            </a:r>
            <a:r>
              <a:rPr lang="hr-HR" sz="1000" dirty="0">
                <a:solidFill>
                  <a:srgbClr val="A50021"/>
                </a:solidFill>
                <a:latin typeface="Arial" charset="0"/>
                <a:cs typeface="Arial" charset="0"/>
              </a:rPr>
              <a:t> vibracije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su </a:t>
            </a:r>
            <a:r>
              <a:rPr lang="hr-HR" sz="1000" dirty="0">
                <a:solidFill>
                  <a:srgbClr val="000066"/>
                </a:solidFill>
                <a:cs typeface="Arial" charset="0"/>
              </a:rPr>
              <a:t>vibracije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u istom pravcu. Mogu da budu </a:t>
            </a:r>
            <a:r>
              <a:rPr lang="hr-HR" sz="1000" dirty="0" err="1">
                <a:solidFill>
                  <a:srgbClr val="A50021"/>
                </a:solidFill>
                <a:latin typeface="Arial" charset="0"/>
                <a:cs typeface="Arial" charset="0"/>
              </a:rPr>
              <a:t>sinhrone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i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hr-HR" sz="1000" dirty="0" err="1">
                <a:solidFill>
                  <a:srgbClr val="A50021"/>
                </a:solidFill>
                <a:latin typeface="Arial" charset="0"/>
                <a:cs typeface="Arial" charset="0"/>
              </a:rPr>
              <a:t>asinhrone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 err="1">
                <a:solidFill>
                  <a:srgbClr val="A50021"/>
                </a:solidFill>
                <a:latin typeface="Arial" charset="0"/>
                <a:cs typeface="Arial" charset="0"/>
              </a:rPr>
              <a:t>Sinhrone</a:t>
            </a:r>
            <a:r>
              <a:rPr lang="hr-HR" sz="1000" dirty="0">
                <a:solidFill>
                  <a:srgbClr val="A50021"/>
                </a:solidFill>
                <a:latin typeface="Arial" charset="0"/>
                <a:cs typeface="Arial" charset="0"/>
              </a:rPr>
              <a:t> </a:t>
            </a:r>
            <a:r>
              <a:rPr lang="hr-HR" sz="1000" dirty="0">
                <a:solidFill>
                  <a:srgbClr val="A50021"/>
                </a:solidFill>
                <a:cs typeface="Arial" charset="0"/>
              </a:rPr>
              <a:t>vibracije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su </a:t>
            </a:r>
            <a:r>
              <a:rPr lang="hr-HR" sz="1000" dirty="0">
                <a:solidFill>
                  <a:srgbClr val="000066"/>
                </a:solidFill>
                <a:cs typeface="Arial" charset="0"/>
              </a:rPr>
              <a:t>vibracije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istih frekvencija.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 err="1">
                <a:solidFill>
                  <a:srgbClr val="A50021"/>
                </a:solidFill>
                <a:latin typeface="Arial" charset="0"/>
                <a:cs typeface="Arial" charset="0"/>
              </a:rPr>
              <a:t>Asinhrone</a:t>
            </a:r>
            <a:r>
              <a:rPr lang="hr-HR" sz="1000" dirty="0">
                <a:solidFill>
                  <a:srgbClr val="A50021"/>
                </a:solidFill>
                <a:latin typeface="Arial" charset="0"/>
                <a:cs typeface="Arial" charset="0"/>
              </a:rPr>
              <a:t> </a:t>
            </a:r>
            <a:r>
              <a:rPr lang="hr-HR" sz="1000" dirty="0">
                <a:solidFill>
                  <a:srgbClr val="A50021"/>
                </a:solidFill>
                <a:cs typeface="Arial" charset="0"/>
              </a:rPr>
              <a:t>vibracije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su </a:t>
            </a:r>
            <a:r>
              <a:rPr lang="hr-HR" sz="1000" dirty="0">
                <a:solidFill>
                  <a:srgbClr val="000066"/>
                </a:solidFill>
                <a:cs typeface="Arial" charset="0"/>
              </a:rPr>
              <a:t>vibracije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različitih frekvencija.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algn="just">
              <a:spcBef>
                <a:spcPts val="600"/>
              </a:spcBef>
            </a:pPr>
            <a:endParaRPr lang="sr-Latn-R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373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829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23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Vibracije ne nastaju same od sebe – </a:t>
            </a:r>
            <a:r>
              <a:rPr lang="hr-HR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uvek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postoji uzrok </a:t>
            </a:r>
            <a:r>
              <a:rPr lang="hr-HR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generisanja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vibracija (uzrok </a:t>
            </a:r>
            <a:r>
              <a:rPr lang="hr-HR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pobudne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sile). 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algn="just">
              <a:spcBef>
                <a:spcPts val="600"/>
              </a:spcBef>
            </a:pPr>
            <a:endParaRPr lang="sr-Latn-R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39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Mehanički sistem </a:t>
            </a:r>
            <a:r>
              <a:rPr lang="hr-HR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usled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hr-HR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dejstva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sila može da vibrira samo ako postoje </a:t>
            </a:r>
            <a:r>
              <a:rPr lang="hr-HR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uslovi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za pretvaranje energije iz jednog </a:t>
            </a:r>
            <a:r>
              <a:rPr lang="hr-HR" sz="1000" dirty="0">
                <a:solidFill>
                  <a:srgbClr val="000066"/>
                </a:solidFill>
                <a:cs typeface="Arial" charset="0"/>
              </a:rPr>
              <a:t>oblika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u drugi. 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Kinetička energija kretanja se </a:t>
            </a:r>
            <a:r>
              <a:rPr lang="hr-HR" sz="1000" dirty="0">
                <a:solidFill>
                  <a:srgbClr val="000066"/>
                </a:solidFill>
                <a:cs typeface="Arial" charset="0"/>
              </a:rPr>
              <a:t>pretvara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u potencijalnu energiju koja se “skladišti” u opruzi, i obrnuto. 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Ukupna energija sistema je ista – kinetička energija tela (</a:t>
            </a:r>
            <a:r>
              <a:rPr lang="hr-HR" sz="1000" dirty="0">
                <a:solidFill>
                  <a:srgbClr val="A50021"/>
                </a:solidFill>
                <a:latin typeface="Arial" charset="0"/>
                <a:cs typeface="Arial" charset="0"/>
              </a:rPr>
              <a:t>crveno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) se pretvara u energiju opruge (</a:t>
            </a:r>
            <a:r>
              <a:rPr lang="hr-HR" sz="1000" dirty="0">
                <a:latin typeface="Arial" charset="0"/>
                <a:cs typeface="Arial" charset="0"/>
              </a:rPr>
              <a:t>crno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) i obrnuto.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Ako u sistemu ne postoji prigušenje, proces pretvaranja kinetičke u potencijalnu energiju se kontinualno ponavlja - vibracije su harmonijske i amplituda vibracija ostaje sve vreme nepromenjena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.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Mehanizmi prigušenja (viskozno prigušenje, trenje, ...) uzrokuju da se vibraciona energija nepovratno gubi, npr. pretvaranjem u toplotnu energiju pri trenju</a:t>
            </a:r>
            <a:r>
              <a:rPr lang="sr-Latn-C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.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55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Sistem </a:t>
            </a:r>
            <a:r>
              <a:rPr lang="hr-HR" sz="1000" dirty="0" err="1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reaguje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 na </a:t>
            </a:r>
            <a:r>
              <a:rPr lang="hr-HR" sz="1000" dirty="0" err="1">
                <a:solidFill>
                  <a:srgbClr val="000066"/>
                </a:solidFill>
                <a:cs typeface="Times New Roman" pitchFamily="18" charset="0"/>
              </a:rPr>
              <a:t>pobudnu</a:t>
            </a:r>
            <a:r>
              <a:rPr lang="hr-HR" sz="1000" dirty="0">
                <a:solidFill>
                  <a:srgbClr val="000066"/>
                </a:solidFill>
                <a:cs typeface="Times New Roman" pitchFamily="18" charset="0"/>
              </a:rPr>
              <a:t> (</a:t>
            </a:r>
            <a:r>
              <a:rPr lang="hr-HR" sz="1000" dirty="0" err="1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poremećajnu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) silu određenim kretanjem zavisno od </a:t>
            </a:r>
            <a:r>
              <a:rPr lang="hr-HR" sz="1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pokretljivosti sistema</a:t>
            </a:r>
            <a:r>
              <a:rPr lang="hr-HR" sz="1000" dirty="0">
                <a:solidFill>
                  <a:srgbClr val="000066"/>
                </a:solidFill>
                <a:cs typeface="Times New Roman" pitchFamily="18" charset="0"/>
              </a:rPr>
              <a:t>, tj.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 osobina konstruktivnih parametara sistema.</a:t>
            </a:r>
          </a:p>
          <a:p>
            <a:pPr algn="just">
              <a:spcBef>
                <a:spcPts val="600"/>
              </a:spcBef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Poznavanje sile i pokretljivosti sistema omogućava izračunavanje vibracija.</a:t>
            </a:r>
            <a:r>
              <a:rPr lang="en-US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27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Osnovne komponente mehaničkog sistema su: </a:t>
            </a:r>
            <a:r>
              <a:rPr lang="hr-HR" sz="1000" dirty="0">
                <a:solidFill>
                  <a:srgbClr val="990000"/>
                </a:solidFill>
                <a:latin typeface="Arial" charset="0"/>
                <a:cs typeface="Arial" charset="0"/>
              </a:rPr>
              <a:t>masa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, </a:t>
            </a:r>
            <a:r>
              <a:rPr lang="hr-HR" sz="1000" dirty="0">
                <a:solidFill>
                  <a:srgbClr val="990000"/>
                </a:solidFill>
                <a:latin typeface="Arial" charset="0"/>
                <a:cs typeface="Arial" charset="0"/>
              </a:rPr>
              <a:t>opruga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i </a:t>
            </a:r>
            <a:r>
              <a:rPr lang="hr-HR" sz="1000" dirty="0">
                <a:solidFill>
                  <a:srgbClr val="990000"/>
                </a:solidFill>
                <a:latin typeface="Arial" charset="0"/>
                <a:cs typeface="Arial" charset="0"/>
              </a:rPr>
              <a:t>prigušivač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A50021"/>
                </a:solidFill>
                <a:latin typeface="Arial" charset="0"/>
                <a:cs typeface="Arial" charset="0"/>
              </a:rPr>
              <a:t>Masa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krutog </a:t>
            </a:r>
            <a:r>
              <a:rPr lang="hr-HR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tela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koje vibrira izražava se u </a:t>
            </a:r>
            <a:r>
              <a:rPr lang="hr-HR" sz="1000" dirty="0">
                <a:solidFill>
                  <a:srgbClr val="990000"/>
                </a:solidFill>
                <a:latin typeface="Arial" charset="0"/>
                <a:cs typeface="Arial" charset="0"/>
              </a:rPr>
              <a:t>[kg]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000" dirty="0">
                <a:solidFill>
                  <a:srgbClr val="A50021"/>
                </a:solidFill>
                <a:latin typeface="Arial" charset="0"/>
                <a:cs typeface="Arial" charset="0"/>
              </a:rPr>
              <a:t>Opruga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se </a:t>
            </a:r>
            <a:r>
              <a:rPr lang="hr-HR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karakteriše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hr-HR" sz="10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krutošču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hr-HR" sz="1000" i="1" dirty="0">
                <a:solidFill>
                  <a:srgbClr val="990000"/>
                </a:solidFill>
                <a:latin typeface="Arial" charset="0"/>
                <a:cs typeface="Arial" charset="0"/>
              </a:rPr>
              <a:t>k</a:t>
            </a:r>
            <a:r>
              <a:rPr lang="hr-HR" sz="1000" dirty="0">
                <a:solidFill>
                  <a:srgbClr val="990000"/>
                </a:solidFill>
                <a:latin typeface="Arial" charset="0"/>
                <a:cs typeface="Arial" charset="0"/>
              </a:rPr>
              <a:t> </a:t>
            </a:r>
            <a:r>
              <a:rPr lang="en-US" sz="1000" dirty="0">
                <a:solidFill>
                  <a:srgbClr val="990000"/>
                </a:solidFill>
                <a:latin typeface="Arial" charset="0"/>
                <a:cs typeface="Arial" charset="0"/>
              </a:rPr>
              <a:t>[</a:t>
            </a:r>
            <a:r>
              <a:rPr lang="hr-HR" sz="1000" dirty="0">
                <a:solidFill>
                  <a:srgbClr val="990000"/>
                </a:solidFill>
                <a:latin typeface="Arial" charset="0"/>
                <a:cs typeface="Arial" charset="0"/>
              </a:rPr>
              <a:t>N/m</a:t>
            </a:r>
            <a:r>
              <a:rPr lang="en-US" sz="1000" dirty="0">
                <a:solidFill>
                  <a:srgbClr val="990000"/>
                </a:solidFill>
                <a:latin typeface="Arial" charset="0"/>
                <a:cs typeface="Arial" charset="0"/>
              </a:rPr>
              <a:t>]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. Krutost se </a:t>
            </a:r>
            <a:r>
              <a:rPr lang="hr-HR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definiše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kao statička sila koja je potreba da dovede do jediničnog </a:t>
            </a:r>
            <a:r>
              <a:rPr lang="hr-HR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pomerenja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opruge.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err="1">
                <a:solidFill>
                  <a:srgbClr val="990000"/>
                </a:solidFill>
                <a:latin typeface="Arial" charset="0"/>
                <a:cs typeface="Arial" charset="0"/>
              </a:rPr>
              <a:t>Prigu</a:t>
            </a:r>
            <a:r>
              <a:rPr lang="sr-Latn-CS" sz="1000" dirty="0">
                <a:solidFill>
                  <a:srgbClr val="990000"/>
                </a:solidFill>
                <a:latin typeface="Arial" charset="0"/>
                <a:cs typeface="Arial" charset="0"/>
              </a:rPr>
              <a:t>šivač</a:t>
            </a:r>
            <a:r>
              <a:rPr lang="hr-HR" sz="1000" dirty="0">
                <a:solidFill>
                  <a:srgbClr val="990000"/>
                </a:solidFill>
                <a:latin typeface="Arial" charset="0"/>
                <a:cs typeface="Arial" charset="0"/>
              </a:rPr>
              <a:t> 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se </a:t>
            </a:r>
            <a:r>
              <a:rPr lang="hr-HR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karakteriše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hr-HR" sz="10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prigušenjem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hr-HR" sz="1000" i="1" dirty="0">
                <a:solidFill>
                  <a:srgbClr val="990000"/>
                </a:solidFill>
                <a:latin typeface="Arial" charset="0"/>
                <a:cs typeface="Arial" charset="0"/>
              </a:rPr>
              <a:t>c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en-US" sz="1000" dirty="0">
                <a:solidFill>
                  <a:srgbClr val="990000"/>
                </a:solidFill>
                <a:latin typeface="Arial" charset="0"/>
                <a:cs typeface="Arial" charset="0"/>
              </a:rPr>
              <a:t>[</a:t>
            </a:r>
            <a:r>
              <a:rPr lang="hr-HR" sz="1000" dirty="0">
                <a:solidFill>
                  <a:srgbClr val="990000"/>
                </a:solidFill>
                <a:latin typeface="Arial" charset="0"/>
                <a:cs typeface="Arial" charset="0"/>
              </a:rPr>
              <a:t>Nm/s</a:t>
            </a:r>
            <a:r>
              <a:rPr lang="en-US" sz="1000" dirty="0">
                <a:solidFill>
                  <a:srgbClr val="990000"/>
                </a:solidFill>
                <a:latin typeface="Arial" charset="0"/>
                <a:cs typeface="Arial" charset="0"/>
              </a:rPr>
              <a:t>]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. </a:t>
            </a:r>
            <a:r>
              <a:rPr lang="hr-HR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Prigušenje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se </a:t>
            </a:r>
            <a:r>
              <a:rPr lang="hr-HR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definiše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kao sila </a:t>
            </a:r>
            <a:r>
              <a:rPr lang="hr-HR" sz="1000" dirty="0" err="1">
                <a:solidFill>
                  <a:srgbClr val="000066"/>
                </a:solidFill>
                <a:latin typeface="Arial" charset="0"/>
                <a:cs typeface="Arial" charset="0"/>
              </a:rPr>
              <a:t>prigušenja</a:t>
            </a:r>
            <a:r>
              <a:rPr lang="hr-HR" sz="1000" dirty="0">
                <a:solidFill>
                  <a:srgbClr val="000066"/>
                </a:solidFill>
                <a:latin typeface="Arial" charset="0"/>
                <a:cs typeface="Arial" charset="0"/>
              </a:rPr>
              <a:t> po jedinici brzine.</a:t>
            </a:r>
            <a:endParaRPr lang="en-GB" sz="1000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0E695-1892-4DB2-BC99-DFE00BC6045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79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sr-Latn-C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56FA2-2A5D-4F04-B3F5-ED91F209E2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68299-1286-40F6-9E1F-11A0D96CBB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7E48E-D68E-4163-B136-7569770B60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37239D5-941A-4DAE-80AD-AB1EF69AA7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59D1731-C9A3-4F89-A560-0E83C7782D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CC604B-4EBC-46DD-9418-F144C7838E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7DA1BA-6CF0-400C-B56E-B3CA2F9C9B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65A11D-576C-4D9A-9DA6-D38E3259E8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F8503-57FF-4909-9B91-1B0AAFD226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8B5CE-0C96-4DC9-AF7B-DE68272363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422240-3A97-4B11-8700-BED4F2ACB6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F65FDE-E77F-45F0-97F9-5A39544621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C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57A9E-CD85-4C99-AE6A-7CFBD38610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6A8C294-8870-49FD-BC00-86C6AEA0E50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7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gif"/><Relationship Id="rId4" Type="http://schemas.openxmlformats.org/officeDocument/2006/relationships/image" Target="../media/image55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60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59.wmf"/><Relationship Id="rId4" Type="http://schemas.openxmlformats.org/officeDocument/2006/relationships/image" Target="../media/image55.wmf"/><Relationship Id="rId9" Type="http://schemas.openxmlformats.org/officeDocument/2006/relationships/oleObject" Target="../embeddings/oleObject8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56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55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63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55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image" Target="../media/image56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55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oleObject" Target="../embeddings/oleObject16.bin"/><Relationship Id="rId7" Type="http://schemas.openxmlformats.org/officeDocument/2006/relationships/image" Target="../media/image66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65.wmf"/><Relationship Id="rId9" Type="http://schemas.openxmlformats.org/officeDocument/2006/relationships/image" Target="../media/image67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74.wmf"/><Relationship Id="rId4" Type="http://schemas.openxmlformats.org/officeDocument/2006/relationships/image" Target="../media/image71.wmf"/><Relationship Id="rId9" Type="http://schemas.openxmlformats.org/officeDocument/2006/relationships/oleObject" Target="../embeddings/oleObject22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gif"/><Relationship Id="rId4" Type="http://schemas.openxmlformats.org/officeDocument/2006/relationships/image" Target="../media/image7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6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835696" y="334259"/>
            <a:ext cx="547260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sr-Latn-CS" sz="2000" kern="0" dirty="0">
                <a:solidFill>
                  <a:sysClr val="windowText" lastClr="000000"/>
                </a:solidFill>
                <a:latin typeface="Arial Black" pitchFamily="34" charset="0"/>
              </a:rPr>
              <a:t>UNIVERZITET U NIŠU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sr-Latn-CS" sz="2000" kern="0" dirty="0">
                <a:solidFill>
                  <a:sysClr val="windowText" lastClr="000000"/>
                </a:solidFill>
                <a:latin typeface="Arial Black" pitchFamily="34" charset="0"/>
              </a:rPr>
              <a:t>FAKULTET ZAŠTITE NA RADU U NIŠU</a:t>
            </a:r>
            <a:endParaRPr lang="en-US" sz="2000" kern="0" dirty="0">
              <a:solidFill>
                <a:sysClr val="windowText" lastClr="000000"/>
              </a:solidFill>
              <a:latin typeface="Arial Black" pitchFamily="34" charset="0"/>
            </a:endParaRPr>
          </a:p>
        </p:txBody>
      </p:sp>
      <p:graphicFrame>
        <p:nvGraphicFramePr>
          <p:cNvPr id="4" name="Object 14"/>
          <p:cNvGraphicFramePr>
            <a:graphicFrameLocks noChangeAspect="1"/>
          </p:cNvGraphicFramePr>
          <p:nvPr/>
        </p:nvGraphicFramePr>
        <p:xfrm>
          <a:off x="7451352" y="188640"/>
          <a:ext cx="1081088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6624720" imgH="6624720" progId="CorelDRAW.Graphic.14">
                  <p:embed/>
                </p:oleObj>
              </mc:Choice>
              <mc:Fallback>
                <p:oleObj name="CorelDRAW" r:id="rId3" imgW="6624720" imgH="6624720" progId="CorelDRAW.Graphic.1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1352" y="188640"/>
                        <a:ext cx="1081088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1" descr="univerzitet-Logo-bitmapa-300x300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88640"/>
            <a:ext cx="108108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0" y="1412776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5876925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468660" y="2996952"/>
            <a:ext cx="82066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3600" kern="0" dirty="0">
                <a:solidFill>
                  <a:srgbClr val="000066"/>
                </a:solidFill>
                <a:latin typeface="Arial Black" pitchFamily="34" charset="0"/>
              </a:rPr>
              <a:t>ZAŠTITA OD </a:t>
            </a:r>
            <a:r>
              <a:rPr kumimoji="0" lang="sr-Latn-CS" sz="36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 pitchFamily="34" charset="0"/>
              </a:rPr>
              <a:t>BUKE I VIBRACIJA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2087724" y="3861048"/>
            <a:ext cx="496855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r-Latn-CS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 pitchFamily="34" charset="0"/>
              </a:rPr>
              <a:t>- PREZENTACIJA</a:t>
            </a:r>
            <a:r>
              <a:rPr kumimoji="0" lang="sr-Latn-CS" sz="2000" b="0" i="0" u="none" strike="noStrike" kern="0" cap="none" spc="0" normalizeH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 pitchFamily="34" charset="0"/>
              </a:rPr>
              <a:t> PREDAVANJA -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2339752" y="6021288"/>
            <a:ext cx="446449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800" kern="0" dirty="0">
                <a:solidFill>
                  <a:srgbClr val="000066"/>
                </a:solidFill>
                <a:latin typeface="Arial Black" pitchFamily="34" charset="0"/>
              </a:rPr>
              <a:t>Dr Darko Mihajlov, </a:t>
            </a:r>
            <a:r>
              <a:rPr lang="sr-Latn-CS" sz="1800" kern="0" dirty="0" err="1">
                <a:solidFill>
                  <a:srgbClr val="000066"/>
                </a:solidFill>
                <a:latin typeface="Arial Black" pitchFamily="34" charset="0"/>
              </a:rPr>
              <a:t>vanr</a:t>
            </a:r>
            <a:r>
              <a:rPr lang="sr-Latn-CS" sz="1800" kern="0" dirty="0">
                <a:solidFill>
                  <a:srgbClr val="000066"/>
                </a:solidFill>
                <a:latin typeface="Arial Black" pitchFamily="34" charset="0"/>
              </a:rPr>
              <a:t>. prof.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r-Latn-CS" sz="18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 Black" pitchFamily="34" charset="0"/>
              </a:rPr>
              <a:t>Dr Momir Praščević, red. prof.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827584" y="4437112"/>
            <a:ext cx="748883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r-Latn-CS" sz="2000" b="0" i="0" u="none" strike="noStrike" kern="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 Black" pitchFamily="34" charset="0"/>
              </a:rPr>
              <a:t>FIZIČKI KONCEPT VIBRACIJA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528638" y="1043444"/>
            <a:ext cx="82915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hr-HR" sz="18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Dejtvo </a:t>
            </a:r>
            <a:r>
              <a:rPr lang="hr-HR" sz="1800" b="1" dirty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konstantne sile F</a:t>
            </a:r>
            <a:r>
              <a:rPr lang="hr-HR" sz="18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na komponente sistema ima za posledicu: </a:t>
            </a:r>
            <a:endParaRPr lang="en-GB" sz="18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290860" y="1521009"/>
            <a:ext cx="5513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r-HR" sz="18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konstantni pomeraj </a:t>
            </a:r>
            <a:r>
              <a:rPr lang="hr-HR" sz="1800" b="1" dirty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hr-HR" sz="18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opruge krutosti </a:t>
            </a:r>
            <a:r>
              <a:rPr lang="hr-HR" sz="1800" b="1" dirty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hr-HR" sz="18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;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1290860" y="1978209"/>
            <a:ext cx="5513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r-HR" sz="18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konstantnu brzinu </a:t>
            </a:r>
            <a:r>
              <a:rPr lang="hr-HR" sz="1800" b="1" dirty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hr-HR" sz="18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prigušivača prigušenja </a:t>
            </a:r>
            <a:r>
              <a:rPr lang="hr-HR" sz="1800" b="1" dirty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hr-HR" sz="18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;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1290860" y="2411596"/>
            <a:ext cx="5513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r-HR" sz="18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konstantno ubrzanje </a:t>
            </a:r>
            <a:r>
              <a:rPr lang="hr-HR" sz="1800" b="1" dirty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hr-HR" sz="18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mase </a:t>
            </a:r>
            <a:r>
              <a:rPr lang="hr-HR" sz="1800" b="1" dirty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hr-HR" sz="18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21" name="Group 11"/>
          <p:cNvGrpSpPr>
            <a:grpSpLocks/>
          </p:cNvGrpSpPr>
          <p:nvPr/>
        </p:nvGrpSpPr>
        <p:grpSpPr bwMode="auto">
          <a:xfrm>
            <a:off x="1763713" y="2892003"/>
            <a:ext cx="5675312" cy="3489325"/>
            <a:chOff x="1111" y="1706"/>
            <a:chExt cx="3575" cy="2198"/>
          </a:xfrm>
        </p:grpSpPr>
        <p:pic>
          <p:nvPicPr>
            <p:cNvPr id="22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 t="2232"/>
            <a:stretch>
              <a:fillRect/>
            </a:stretch>
          </p:blipFill>
          <p:spPr bwMode="auto">
            <a:xfrm>
              <a:off x="1111" y="1933"/>
              <a:ext cx="3575" cy="1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Text Box 13"/>
            <p:cNvSpPr txBox="1">
              <a:spLocks noChangeArrowheads="1"/>
            </p:cNvSpPr>
            <p:nvPr/>
          </p:nvSpPr>
          <p:spPr bwMode="auto">
            <a:xfrm>
              <a:off x="1247" y="1706"/>
              <a:ext cx="86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hr-HR" sz="1800" b="1" dirty="0">
                  <a:solidFill>
                    <a:srgbClr val="990000"/>
                  </a:solidFill>
                  <a:latin typeface="Arial" charset="0"/>
                </a:rPr>
                <a:t>Pomeraj</a:t>
              </a:r>
            </a:p>
          </p:txBody>
        </p:sp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2472" y="1706"/>
              <a:ext cx="86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hr-HR" sz="1800" b="1">
                  <a:solidFill>
                    <a:srgbClr val="990000"/>
                  </a:solidFill>
                  <a:latin typeface="Arial" charset="0"/>
                </a:rPr>
                <a:t>Brzina</a:t>
              </a:r>
            </a:p>
          </p:txBody>
        </p:sp>
        <p:sp>
          <p:nvSpPr>
            <p:cNvPr id="25" name="Text Box 15"/>
            <p:cNvSpPr txBox="1">
              <a:spLocks noChangeArrowheads="1"/>
            </p:cNvSpPr>
            <p:nvPr/>
          </p:nvSpPr>
          <p:spPr bwMode="auto">
            <a:xfrm>
              <a:off x="3651" y="1706"/>
              <a:ext cx="90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hr-HR" sz="1800" b="1" dirty="0">
                  <a:solidFill>
                    <a:srgbClr val="990000"/>
                  </a:solidFill>
                  <a:latin typeface="Arial" charset="0"/>
                </a:rPr>
                <a:t>Ubrzanje</a:t>
              </a:r>
            </a:p>
          </p:txBody>
        </p:sp>
      </p:grpSp>
      <p:pic>
        <p:nvPicPr>
          <p:cNvPr id="26" name="Picture 11" descr="C:\Program Files\Microsoft Office\MEDIA\OFFICE12\Bullets\BD21298_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628800"/>
            <a:ext cx="144000" cy="144000"/>
          </a:xfrm>
          <a:prstGeom prst="rect">
            <a:avLst/>
          </a:prstGeom>
          <a:noFill/>
        </p:spPr>
      </p:pic>
      <p:pic>
        <p:nvPicPr>
          <p:cNvPr id="27" name="Picture 11" descr="C:\Program Files\Microsoft Office\MEDIA\OFFICE12\Bullets\BD21298_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7617" y="2108956"/>
            <a:ext cx="144000" cy="144000"/>
          </a:xfrm>
          <a:prstGeom prst="rect">
            <a:avLst/>
          </a:prstGeom>
          <a:noFill/>
        </p:spPr>
      </p:pic>
      <p:pic>
        <p:nvPicPr>
          <p:cNvPr id="28" name="Picture 11" descr="C:\Program Files\Microsoft Office\MEDIA\OFFICE12\Bullets\BD21298_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8575" y="2529393"/>
            <a:ext cx="144000" cy="144000"/>
          </a:xfrm>
          <a:prstGeom prst="rect">
            <a:avLst/>
          </a:prstGeom>
          <a:noFill/>
        </p:spPr>
      </p:pic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Sile koje se javljaju pri vibracijama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sp>
        <p:nvSpPr>
          <p:cNvPr id="30" name="Rectangle 15">
            <a:extLst>
              <a:ext uri="{FF2B5EF4-FFF2-40B4-BE49-F238E27FC236}">
                <a16:creationId xmlns:a16="http://schemas.microsoft.com/office/drawing/2014/main" id="{1BF024D4-0EFC-427C-95F7-999B73BB0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Sile koje se javljaju pri vibracijama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00646" y="1052736"/>
            <a:ext cx="70676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hr-HR" sz="1800" b="1" dirty="0">
                <a:solidFill>
                  <a:srgbClr val="000066"/>
                </a:solidFill>
                <a:latin typeface="Arial" charset="0"/>
                <a:cs typeface="Arial" charset="0"/>
              </a:rPr>
              <a:t>Sile koje se javljaju pri vibracijama mase mehaničkog sistema: </a:t>
            </a:r>
            <a:endParaRPr lang="en-GB" sz="1800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11560" y="1566257"/>
            <a:ext cx="208823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hr-HR" sz="1800" b="1" dirty="0">
                <a:solidFill>
                  <a:srgbClr val="990000"/>
                </a:solidFill>
                <a:latin typeface="Arial" charset="0"/>
              </a:rPr>
              <a:t>Sila </a:t>
            </a:r>
            <a:r>
              <a:rPr lang="hr-HR" sz="1800" b="1" dirty="0">
                <a:solidFill>
                  <a:srgbClr val="990000"/>
                </a:solidFill>
              </a:rPr>
              <a:t>elastičnosti</a:t>
            </a:r>
            <a:r>
              <a:rPr lang="hr-HR" sz="1800" b="1" dirty="0">
                <a:solidFill>
                  <a:srgbClr val="990000"/>
                </a:solidFill>
                <a:latin typeface="Arial" charset="0"/>
              </a:rPr>
              <a:t> </a:t>
            </a:r>
            <a:r>
              <a:rPr lang="hr-HR" sz="1800" b="1" dirty="0">
                <a:solidFill>
                  <a:srgbClr val="000066"/>
                </a:solidFill>
              </a:rPr>
              <a:t>-</a:t>
            </a:r>
            <a:r>
              <a:rPr lang="hr-HR" sz="1800" b="1" dirty="0">
                <a:solidFill>
                  <a:srgbClr val="000066"/>
                </a:solidFill>
                <a:latin typeface="Arial" charset="0"/>
              </a:rPr>
              <a:t> proporcionalna  pomeraju tela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498230" y="1566084"/>
            <a:ext cx="222589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hr-HR" sz="1800" b="1" dirty="0">
                <a:solidFill>
                  <a:srgbClr val="990000"/>
                </a:solidFill>
                <a:latin typeface="Arial" charset="0"/>
              </a:rPr>
              <a:t>Sila prigušenja </a:t>
            </a:r>
            <a:r>
              <a:rPr lang="hr-HR" sz="1800" b="1" dirty="0">
                <a:solidFill>
                  <a:srgbClr val="000066"/>
                </a:solidFill>
              </a:rPr>
              <a:t>-</a:t>
            </a:r>
            <a:r>
              <a:rPr lang="hr-HR" sz="1800" b="1" dirty="0">
                <a:solidFill>
                  <a:srgbClr val="000066"/>
                </a:solidFill>
                <a:latin typeface="Arial" charset="0"/>
              </a:rPr>
              <a:t> proporcionalna brzini kretanja tela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6594574" y="1567998"/>
            <a:ext cx="193786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hr-HR" sz="1800" b="1" dirty="0">
                <a:solidFill>
                  <a:srgbClr val="990000"/>
                </a:solidFill>
              </a:rPr>
              <a:t>Sila </a:t>
            </a:r>
            <a:r>
              <a:rPr lang="hr-HR" sz="1800" b="1" dirty="0">
                <a:solidFill>
                  <a:srgbClr val="990000"/>
                </a:solidFill>
                <a:latin typeface="Arial" charset="0"/>
              </a:rPr>
              <a:t>inercije </a:t>
            </a:r>
            <a:r>
              <a:rPr lang="hr-HR" sz="1800" b="1" dirty="0">
                <a:solidFill>
                  <a:srgbClr val="000066"/>
                </a:solidFill>
              </a:rPr>
              <a:t>-</a:t>
            </a:r>
            <a:r>
              <a:rPr lang="hr-HR" sz="1800" b="1" dirty="0">
                <a:solidFill>
                  <a:srgbClr val="000066"/>
                </a:solidFill>
                <a:latin typeface="Arial" charset="0"/>
              </a:rPr>
              <a:t> proporcionalna ubrzanju</a:t>
            </a:r>
          </a:p>
        </p:txBody>
      </p:sp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3" cstate="print"/>
          <a:srcRect t="2232" r="70181"/>
          <a:stretch>
            <a:fillRect/>
          </a:stretch>
        </p:blipFill>
        <p:spPr bwMode="auto">
          <a:xfrm>
            <a:off x="755576" y="2748309"/>
            <a:ext cx="1692275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3" cstate="print"/>
          <a:srcRect l="31720" t="2232" r="39105"/>
          <a:stretch>
            <a:fillRect/>
          </a:stretch>
        </p:blipFill>
        <p:spPr bwMode="auto">
          <a:xfrm>
            <a:off x="3563938" y="2748309"/>
            <a:ext cx="1655762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3" cstate="print"/>
          <a:srcRect l="63440" t="2232" r="1035"/>
          <a:stretch>
            <a:fillRect/>
          </a:stretch>
        </p:blipFill>
        <p:spPr bwMode="auto">
          <a:xfrm>
            <a:off x="6372299" y="2748309"/>
            <a:ext cx="2016125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1" descr="C:\Program Files\Microsoft Office\MEDIA\OFFICE12\Bullets\BD21298_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663590"/>
            <a:ext cx="144000" cy="144000"/>
          </a:xfrm>
          <a:prstGeom prst="rect">
            <a:avLst/>
          </a:prstGeom>
          <a:noFill/>
        </p:spPr>
      </p:pic>
      <p:pic>
        <p:nvPicPr>
          <p:cNvPr id="21" name="Picture 11" descr="C:\Program Files\Microsoft Office\MEDIA\OFFICE12\Bullets\BD21298_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9865" y="1686373"/>
            <a:ext cx="144000" cy="144000"/>
          </a:xfrm>
          <a:prstGeom prst="rect">
            <a:avLst/>
          </a:prstGeom>
          <a:noFill/>
        </p:spPr>
      </p:pic>
      <p:pic>
        <p:nvPicPr>
          <p:cNvPr id="22" name="Picture 11" descr="C:\Program Files\Microsoft Office\MEDIA\OFFICE12\Bullets\BD21298_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7167" y="1675337"/>
            <a:ext cx="144000" cy="144000"/>
          </a:xfrm>
          <a:prstGeom prst="rect">
            <a:avLst/>
          </a:prstGeom>
          <a:noFill/>
        </p:spPr>
      </p:pic>
      <p:sp>
        <p:nvSpPr>
          <p:cNvPr id="23" name="Rectangle 15">
            <a:extLst>
              <a:ext uri="{FF2B5EF4-FFF2-40B4-BE49-F238E27FC236}">
                <a16:creationId xmlns:a16="http://schemas.microsoft.com/office/drawing/2014/main" id="{13CD87AB-F54A-432C-AD13-F90098969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Nastajanje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076" y="1057181"/>
            <a:ext cx="4093940" cy="143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1115616" y="2414736"/>
            <a:ext cx="6877050" cy="4038600"/>
            <a:chOff x="703" y="391"/>
            <a:chExt cx="4332" cy="2544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3" y="391"/>
              <a:ext cx="4332" cy="2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748" y="436"/>
              <a:ext cx="875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sr-Latn-CS" sz="1400">
                  <a:latin typeface="Arial" charset="0"/>
                </a:rPr>
                <a:t>Pomeraj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2867" y="517"/>
              <a:ext cx="875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sr-Latn-CS" sz="1400">
                  <a:latin typeface="Arial" charset="0"/>
                </a:rPr>
                <a:t>Pomeraj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3085" y="2166"/>
              <a:ext cx="725" cy="368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36000" tIns="36000" rIns="36000" bIns="36000">
              <a:spAutoFit/>
            </a:bodyPr>
            <a:lstStyle/>
            <a:p>
              <a:r>
                <a:rPr lang="sr-Latn-CS" sz="1600" b="1" dirty="0">
                  <a:latin typeface="Arial Narrow" pitchFamily="34" charset="0"/>
                </a:rPr>
                <a:t>Sopstvena frekvencija:</a:t>
              </a:r>
              <a:endParaRPr lang="en-US" sz="1600" b="1" dirty="0">
                <a:latin typeface="Arial Narrow" pitchFamily="34" charset="0"/>
              </a:endParaRPr>
            </a:p>
          </p:txBody>
        </p:sp>
      </p:grpSp>
      <p:sp>
        <p:nvSpPr>
          <p:cNvPr id="14" name="Rectangle 15">
            <a:extLst>
              <a:ext uri="{FF2B5EF4-FFF2-40B4-BE49-F238E27FC236}">
                <a16:creationId xmlns:a16="http://schemas.microsoft.com/office/drawing/2014/main" id="{AFFC3E76-D7E4-4CBC-8798-0EF8DD47E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Klase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23528" y="1052710"/>
            <a:ext cx="5400000" cy="9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1800" b="1" dirty="0">
                <a:solidFill>
                  <a:srgbClr val="000066"/>
                </a:solidFill>
                <a:cs typeface="Arial" charset="0"/>
              </a:rPr>
              <a:t>Z</a:t>
            </a:r>
            <a:r>
              <a:rPr lang="hr-HR" sz="1800" b="1" dirty="0">
                <a:solidFill>
                  <a:srgbClr val="000066"/>
                </a:solidFill>
                <a:latin typeface="Arial" charset="0"/>
                <a:cs typeface="Arial" charset="0"/>
              </a:rPr>
              <a:t>avisno od toga šta dovodi do vibracija, postoje dve opšte klase vibracija: </a:t>
            </a:r>
            <a:endParaRPr lang="en-GB" sz="1800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218629" y="2060848"/>
            <a:ext cx="3281363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buBlip>
                <a:blip r:embed="rId3"/>
              </a:buBlip>
            </a:pPr>
            <a:r>
              <a:rPr lang="hr-HR" sz="1800" b="1" dirty="0">
                <a:solidFill>
                  <a:srgbClr val="990000"/>
                </a:solidFill>
                <a:latin typeface="Arial" charset="0"/>
              </a:rPr>
              <a:t>   Slobodne vibracije  i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Blip>
                <a:blip r:embed="rId3"/>
              </a:buBlip>
            </a:pPr>
            <a:r>
              <a:rPr lang="hr-HR" sz="1800" b="1" dirty="0">
                <a:solidFill>
                  <a:srgbClr val="990000"/>
                </a:solidFill>
                <a:latin typeface="Arial" charset="0"/>
              </a:rPr>
              <a:t>   </a:t>
            </a:r>
            <a:r>
              <a:rPr lang="hr-HR" sz="1800" b="1" dirty="0">
                <a:solidFill>
                  <a:srgbClr val="990000"/>
                </a:solidFill>
              </a:rPr>
              <a:t>Prinudne vibracije.</a:t>
            </a:r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334639" y="3258755"/>
            <a:ext cx="5400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1800" b="1" dirty="0">
                <a:solidFill>
                  <a:srgbClr val="000066"/>
                </a:solidFill>
                <a:latin typeface="Arial" charset="0"/>
                <a:cs typeface="Arial" charset="0"/>
              </a:rPr>
              <a:t>Slobodne i prinudne vibracije mogu biti </a:t>
            </a:r>
            <a:r>
              <a:rPr lang="hr-HR" sz="1800" b="1" i="1" dirty="0">
                <a:solidFill>
                  <a:srgbClr val="990000"/>
                </a:solidFill>
                <a:latin typeface="Arial" charset="0"/>
                <a:cs typeface="Arial" charset="0"/>
              </a:rPr>
              <a:t>prigušene </a:t>
            </a:r>
            <a:r>
              <a:rPr lang="hr-HR" sz="1800" b="1" dirty="0">
                <a:solidFill>
                  <a:srgbClr val="000066"/>
                </a:solidFill>
                <a:latin typeface="Arial" charset="0"/>
                <a:cs typeface="Arial" charset="0"/>
              </a:rPr>
              <a:t> i  </a:t>
            </a:r>
            <a:r>
              <a:rPr lang="hr-HR" sz="1800" b="1" i="1" dirty="0">
                <a:solidFill>
                  <a:srgbClr val="990000"/>
                </a:solidFill>
                <a:latin typeface="Arial" charset="0"/>
                <a:cs typeface="Arial" charset="0"/>
              </a:rPr>
              <a:t>neprigušene</a:t>
            </a:r>
            <a:r>
              <a:rPr lang="hr-HR" sz="1800" b="1" dirty="0">
                <a:solidFill>
                  <a:srgbClr val="000066"/>
                </a:solidFill>
                <a:latin typeface="Arial" charset="0"/>
                <a:cs typeface="Arial" charset="0"/>
              </a:rPr>
              <a:t>. </a:t>
            </a:r>
            <a:endParaRPr lang="en-GB" sz="1800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pic>
        <p:nvPicPr>
          <p:cNvPr id="24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124744"/>
            <a:ext cx="1800225" cy="4656138"/>
          </a:xfrm>
          <a:prstGeom prst="rect">
            <a:avLst/>
          </a:prstGeom>
          <a:noFill/>
        </p:spPr>
      </p:pic>
      <p:sp>
        <p:nvSpPr>
          <p:cNvPr id="11" name="Rectangle 15">
            <a:extLst>
              <a:ext uri="{FF2B5EF4-FFF2-40B4-BE49-F238E27FC236}">
                <a16:creationId xmlns:a16="http://schemas.microsoft.com/office/drawing/2014/main" id="{3AE4C822-7558-4D67-8046-69997FA2A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180000" y="980728"/>
            <a:ext cx="8784000" cy="456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hr-HR" sz="1800" b="1" dirty="0">
                <a:solidFill>
                  <a:srgbClr val="990000"/>
                </a:solidFill>
                <a:latin typeface="Arial" charset="0"/>
                <a:cs typeface="Arial" charset="0"/>
              </a:rPr>
              <a:t>Slobodne neprigušene vibracije</a:t>
            </a:r>
            <a:endParaRPr lang="en-GB" sz="1800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Klase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pic>
        <p:nvPicPr>
          <p:cNvPr id="58369" name="Picture 1" descr="E:\My Documents\Downloads\freevibration (1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875" y="1628800"/>
            <a:ext cx="7986251" cy="3924672"/>
          </a:xfrm>
          <a:prstGeom prst="rect">
            <a:avLst/>
          </a:prstGeom>
          <a:noFill/>
        </p:spPr>
      </p:pic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585569" y="2226350"/>
            <a:ext cx="27622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 dirty="0">
                <a:solidFill>
                  <a:srgbClr val="000066"/>
                </a:solidFill>
                <a:sym typeface="Symbol" pitchFamily="18" charset="2"/>
              </a:rPr>
              <a:t></a:t>
            </a:r>
            <a:r>
              <a:rPr lang="sr-Latn-CS" sz="1600" b="1" baseline="-25000" dirty="0">
                <a:solidFill>
                  <a:srgbClr val="000066"/>
                </a:solidFill>
                <a:latin typeface="Arial" charset="0"/>
                <a:sym typeface="Symbol" pitchFamily="18" charset="2"/>
              </a:rPr>
              <a:t>n </a:t>
            </a:r>
            <a:r>
              <a:rPr lang="sr-Latn-CS" sz="1600" b="1" dirty="0">
                <a:solidFill>
                  <a:srgbClr val="000066"/>
                </a:solidFill>
                <a:latin typeface="Arial" charset="0"/>
                <a:sym typeface="Symbol" pitchFamily="18" charset="2"/>
              </a:rPr>
              <a:t>– sopstvena frekvencija</a:t>
            </a:r>
            <a:endParaRPr lang="en-US" sz="1600" b="1" dirty="0">
              <a:solidFill>
                <a:srgbClr val="000066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585569" y="2586390"/>
            <a:ext cx="23762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sr-Latn-CS" sz="1600" b="1" dirty="0">
                <a:solidFill>
                  <a:srgbClr val="000066"/>
                </a:solidFill>
                <a:sym typeface="Symbol" pitchFamily="18" charset="2"/>
              </a:rPr>
              <a:t>x</a:t>
            </a:r>
            <a:r>
              <a:rPr lang="sr-Latn-CS" sz="1600" b="1" dirty="0">
                <a:solidFill>
                  <a:srgbClr val="000066"/>
                </a:solidFill>
                <a:latin typeface="Arial" charset="0"/>
                <a:sym typeface="Symbol" pitchFamily="18" charset="2"/>
              </a:rPr>
              <a:t>(0)</a:t>
            </a:r>
            <a:r>
              <a:rPr lang="sr-Latn-CS" sz="1600" b="1" baseline="-25000" dirty="0">
                <a:solidFill>
                  <a:srgbClr val="000066"/>
                </a:solidFill>
                <a:latin typeface="Arial" charset="0"/>
                <a:sym typeface="Symbol" pitchFamily="18" charset="2"/>
              </a:rPr>
              <a:t> </a:t>
            </a:r>
            <a:r>
              <a:rPr lang="sr-Latn-CS" sz="1600" b="1" dirty="0">
                <a:solidFill>
                  <a:srgbClr val="000066"/>
                </a:solidFill>
                <a:latin typeface="Arial" charset="0"/>
                <a:sym typeface="Symbol" pitchFamily="18" charset="2"/>
              </a:rPr>
              <a:t>– početni pomeraj</a:t>
            </a:r>
            <a:endParaRPr lang="en-US" sz="1600" b="1" dirty="0">
              <a:solidFill>
                <a:srgbClr val="000066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585569" y="2946430"/>
            <a:ext cx="22076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sr-Latn-CS" sz="1600" b="1" dirty="0">
                <a:solidFill>
                  <a:srgbClr val="000066"/>
                </a:solidFill>
                <a:sym typeface="Symbol" pitchFamily="18" charset="2"/>
              </a:rPr>
              <a:t>v</a:t>
            </a:r>
            <a:r>
              <a:rPr lang="sr-Latn-CS" sz="1600" b="1" dirty="0">
                <a:solidFill>
                  <a:srgbClr val="000066"/>
                </a:solidFill>
                <a:latin typeface="Arial" charset="0"/>
                <a:sym typeface="Symbol" pitchFamily="18" charset="2"/>
              </a:rPr>
              <a:t>(0)</a:t>
            </a:r>
            <a:r>
              <a:rPr lang="sr-Latn-CS" sz="1600" b="1" baseline="-25000" dirty="0">
                <a:solidFill>
                  <a:srgbClr val="000066"/>
                </a:solidFill>
                <a:latin typeface="Arial" charset="0"/>
                <a:sym typeface="Symbol" pitchFamily="18" charset="2"/>
              </a:rPr>
              <a:t> </a:t>
            </a:r>
            <a:r>
              <a:rPr lang="sr-Latn-CS" sz="1600" b="1" dirty="0">
                <a:solidFill>
                  <a:srgbClr val="000066"/>
                </a:solidFill>
                <a:latin typeface="Arial" charset="0"/>
                <a:sym typeface="Symbol" pitchFamily="18" charset="2"/>
              </a:rPr>
              <a:t>– početna brzina</a:t>
            </a:r>
            <a:endParaRPr lang="en-US" sz="1600" b="1" dirty="0">
              <a:solidFill>
                <a:srgbClr val="000066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058B331E-5BF3-493F-A66E-075B56300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7"/>
          <p:cNvGrpSpPr>
            <a:grpSpLocks/>
          </p:cNvGrpSpPr>
          <p:nvPr/>
        </p:nvGrpSpPr>
        <p:grpSpPr bwMode="auto">
          <a:xfrm>
            <a:off x="1187450" y="1268760"/>
            <a:ext cx="7200900" cy="4779962"/>
            <a:chOff x="748" y="845"/>
            <a:chExt cx="4536" cy="3011"/>
          </a:xfrm>
        </p:grpSpPr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8" y="845"/>
              <a:ext cx="4536" cy="3011"/>
            </a:xfrm>
            <a:prstGeom prst="rect">
              <a:avLst/>
            </a:prstGeom>
            <a:noFill/>
          </p:spPr>
        </p:pic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>
              <a:off x="1383" y="3067"/>
              <a:ext cx="1361" cy="3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Klase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704926A6-6BB3-4FB0-90C5-317943EA7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 descr="masses free vibration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772816"/>
            <a:ext cx="7632700" cy="4714875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28638" y="1090438"/>
            <a:ext cx="82915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hr-HR" sz="1800" b="1" dirty="0">
                <a:solidFill>
                  <a:srgbClr val="000066"/>
                </a:solidFill>
                <a:latin typeface="Arial" charset="0"/>
                <a:cs typeface="Arial" charset="0"/>
              </a:rPr>
              <a:t>Crno telo ima najveću masu - najmanju frekvenciju</a:t>
            </a:r>
            <a:r>
              <a:rPr lang="sr-Latn-CS" sz="1800" b="1" dirty="0">
                <a:solidFill>
                  <a:srgbClr val="000066"/>
                </a:solidFill>
                <a:latin typeface="Arial" charset="0"/>
                <a:cs typeface="Arial" charset="0"/>
              </a:rPr>
              <a:t>.</a:t>
            </a:r>
            <a:r>
              <a:rPr lang="hr-HR" sz="1800" b="1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endParaRPr lang="en-GB" sz="1800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28638" y="1522238"/>
            <a:ext cx="82915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hr-HR" sz="1800" b="1">
                <a:solidFill>
                  <a:srgbClr val="000066"/>
                </a:solidFill>
                <a:latin typeface="Arial" charset="0"/>
                <a:cs typeface="Arial" charset="0"/>
              </a:rPr>
              <a:t>Plavo telo ima najmanju masu - najveću frekvenciju</a:t>
            </a:r>
            <a:r>
              <a:rPr lang="sr-Latn-CS" sz="1800" b="1">
                <a:solidFill>
                  <a:srgbClr val="000066"/>
                </a:solidFill>
                <a:latin typeface="Arial" charset="0"/>
                <a:cs typeface="Arial" charset="0"/>
              </a:rPr>
              <a:t>.</a:t>
            </a:r>
            <a:r>
              <a:rPr lang="hr-HR" sz="1800" b="1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endParaRPr lang="en-GB" sz="1800" b="1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Klase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02D5D30C-5E86-4176-B516-3199028E1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180000" y="973286"/>
            <a:ext cx="8784000" cy="456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hr-HR" sz="1800" b="1" dirty="0">
                <a:solidFill>
                  <a:srgbClr val="990000"/>
                </a:solidFill>
                <a:latin typeface="Arial" charset="0"/>
                <a:cs typeface="Arial" charset="0"/>
              </a:rPr>
              <a:t>Slobodne prigušene vibracije</a:t>
            </a:r>
            <a:endParaRPr lang="en-GB" sz="1800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Klase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pic>
        <p:nvPicPr>
          <p:cNvPr id="54273" name="Picture 1" descr="E:\My Documents\Downloads\dampvibration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706818"/>
            <a:ext cx="7167637" cy="3522382"/>
          </a:xfrm>
          <a:prstGeom prst="rect">
            <a:avLst/>
          </a:prstGeom>
          <a:noFill/>
        </p:spPr>
      </p:pic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1043608" y="2066858"/>
            <a:ext cx="27622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66"/>
                </a:solidFill>
                <a:sym typeface="Symbol" pitchFamily="18" charset="2"/>
              </a:rPr>
              <a:t></a:t>
            </a:r>
            <a:r>
              <a:rPr lang="sr-Latn-CS" sz="1600" b="1" baseline="-25000" dirty="0">
                <a:solidFill>
                  <a:srgbClr val="000066"/>
                </a:solidFill>
                <a:latin typeface="Arial" charset="0"/>
                <a:sym typeface="Symbol" pitchFamily="18" charset="2"/>
              </a:rPr>
              <a:t>n </a:t>
            </a:r>
            <a:r>
              <a:rPr lang="sr-Latn-CS" sz="1600" b="1" dirty="0">
                <a:solidFill>
                  <a:srgbClr val="000066"/>
                </a:solidFill>
                <a:latin typeface="Arial" charset="0"/>
                <a:sym typeface="Symbol" pitchFamily="18" charset="2"/>
              </a:rPr>
              <a:t>– sopstvena frekvencija</a:t>
            </a:r>
            <a:endParaRPr lang="en-US" sz="1600" b="1" dirty="0">
              <a:solidFill>
                <a:srgbClr val="000066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1043608" y="2354890"/>
            <a:ext cx="23455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r-Latn-CS" sz="1600" b="1" dirty="0">
                <a:solidFill>
                  <a:srgbClr val="000066"/>
                </a:solidFill>
                <a:sym typeface="Symbol" pitchFamily="18" charset="2"/>
              </a:rPr>
              <a:t>x(0)</a:t>
            </a:r>
            <a:r>
              <a:rPr lang="sr-Latn-CS" sz="1600" b="1" baseline="-25000" dirty="0">
                <a:solidFill>
                  <a:srgbClr val="000066"/>
                </a:solidFill>
                <a:latin typeface="Arial" charset="0"/>
                <a:sym typeface="Symbol" pitchFamily="18" charset="2"/>
              </a:rPr>
              <a:t> </a:t>
            </a:r>
            <a:r>
              <a:rPr lang="sr-Latn-CS" sz="1600" b="1" dirty="0">
                <a:solidFill>
                  <a:srgbClr val="000066"/>
                </a:solidFill>
                <a:latin typeface="Arial" charset="0"/>
                <a:sym typeface="Symbol" pitchFamily="18" charset="2"/>
              </a:rPr>
              <a:t>– početni pomeraj</a:t>
            </a:r>
            <a:endParaRPr lang="en-US" sz="1600" b="1" dirty="0">
              <a:solidFill>
                <a:srgbClr val="000066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1043608" y="2642922"/>
            <a:ext cx="22076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r-Latn-CS" sz="1600" b="1" dirty="0">
                <a:solidFill>
                  <a:srgbClr val="000066"/>
                </a:solidFill>
                <a:sym typeface="Symbol" pitchFamily="18" charset="2"/>
              </a:rPr>
              <a:t>v(0)</a:t>
            </a:r>
            <a:r>
              <a:rPr lang="sr-Latn-CS" sz="1600" b="1" baseline="-25000" dirty="0">
                <a:solidFill>
                  <a:srgbClr val="000066"/>
                </a:solidFill>
                <a:latin typeface="Arial" charset="0"/>
                <a:sym typeface="Symbol" pitchFamily="18" charset="2"/>
              </a:rPr>
              <a:t> </a:t>
            </a:r>
            <a:r>
              <a:rPr lang="sr-Latn-CS" sz="1600" b="1" dirty="0">
                <a:solidFill>
                  <a:srgbClr val="000066"/>
                </a:solidFill>
                <a:latin typeface="Arial" charset="0"/>
                <a:sym typeface="Symbol" pitchFamily="18" charset="2"/>
              </a:rPr>
              <a:t>– početna brzina</a:t>
            </a:r>
            <a:endParaRPr lang="en-US" sz="1600" b="1" dirty="0">
              <a:solidFill>
                <a:srgbClr val="000066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1043608" y="2930954"/>
            <a:ext cx="21659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Symbol" pitchFamily="18" charset="2"/>
              <a:buChar char="x"/>
            </a:pPr>
            <a:r>
              <a:rPr lang="sr-Latn-CS" sz="1600" b="1" dirty="0">
                <a:solidFill>
                  <a:srgbClr val="000066"/>
                </a:solidFill>
                <a:latin typeface="Arial" charset="0"/>
                <a:sym typeface="Symbol" pitchFamily="18" charset="2"/>
              </a:rPr>
              <a:t>– odnos prigušenja</a:t>
            </a:r>
            <a:endParaRPr lang="en-US" sz="1600" b="1" dirty="0">
              <a:solidFill>
                <a:srgbClr val="000066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0789413A-8B8B-4C15-9EB6-816DD692D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830239" y="5373216"/>
            <a:ext cx="54835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r-HR" sz="1800" b="1" dirty="0">
                <a:solidFill>
                  <a:srgbClr val="000066"/>
                </a:solidFill>
                <a:cs typeface="Arial" charset="0"/>
              </a:rPr>
              <a:t>Slobodne ne</a:t>
            </a:r>
            <a:r>
              <a:rPr lang="hr-HR" sz="1800" b="1" dirty="0">
                <a:solidFill>
                  <a:srgbClr val="000066"/>
                </a:solidFill>
                <a:latin typeface="Arial" charset="0"/>
                <a:cs typeface="Arial" charset="0"/>
              </a:rPr>
              <a:t>prigušene i prigušene oscilacije </a:t>
            </a:r>
            <a:endParaRPr lang="en-GB" sz="1800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pic>
        <p:nvPicPr>
          <p:cNvPr id="24" name="Picture 5" descr="damp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3963" y="1268760"/>
            <a:ext cx="6696075" cy="4137025"/>
          </a:xfrm>
          <a:prstGeom prst="rect">
            <a:avLst/>
          </a:prstGeom>
          <a:noFill/>
        </p:spPr>
      </p:pic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Klase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AC889A45-C32B-43A9-9B1B-934FF5B94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5"/>
          <p:cNvGrpSpPr>
            <a:grpSpLocks/>
          </p:cNvGrpSpPr>
          <p:nvPr/>
        </p:nvGrpSpPr>
        <p:grpSpPr bwMode="auto">
          <a:xfrm>
            <a:off x="1116013" y="1340768"/>
            <a:ext cx="7199312" cy="4708525"/>
            <a:chOff x="930" y="1570"/>
            <a:chExt cx="3900" cy="2286"/>
          </a:xfrm>
        </p:grpSpPr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30" y="1570"/>
              <a:ext cx="3900" cy="2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1383" y="2704"/>
              <a:ext cx="1588" cy="59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Klase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DCAB8463-B27C-4831-BA94-BF8DE8FC2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04408" y="1556792"/>
            <a:ext cx="6659880" cy="482453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 anchorCtr="0"/>
          <a:lstStyle/>
          <a:p>
            <a:pPr algn="l" fontAlgn="auto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  <a:defRPr/>
            </a:pPr>
            <a:r>
              <a:rPr lang="sr-Latn-C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Definicija vibracija;</a:t>
            </a:r>
          </a:p>
          <a:p>
            <a:pPr algn="l" fontAlgn="auto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  <a:defRPr/>
            </a:pPr>
            <a:r>
              <a:rPr lang="sr-Latn-C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Izvori vibracija;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sr-Latn-CS" sz="2000" b="1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sr-Latn-C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Komponente </a:t>
            </a:r>
            <a:r>
              <a:rPr lang="sr-Latn-CS" sz="2000" b="1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mehaničkog</a:t>
            </a:r>
            <a:r>
              <a:rPr lang="sr-Latn-C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sistema;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sr-Latn-C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Sile koje se javljaju pri vibracijama;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sr-Latn-C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sr-Latn-CS" sz="2000" b="1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Nastajanje</a:t>
            </a:r>
            <a:r>
              <a:rPr lang="sr-Latn-C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vibracija;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sr-Latn-C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Klase vibracija;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sr-Latn-C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Osnovne veličine vibracija;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sr-Latn-C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Nivo vibracija;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sr-Latn-C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Osnovni deskriptori signala vibracija;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sr-Latn-C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Tipovi vibracija;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sr-Latn-C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Stepeni slobode kretanja;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sr-Latn-C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Harmonijske i neharmonijske vibracije;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sr-Latn-C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Slaganje kolinearnih sinhronih vibracija.</a:t>
            </a: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616024" y="260648"/>
            <a:ext cx="777240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2800" kern="0" dirty="0">
                <a:solidFill>
                  <a:srgbClr val="A50021"/>
                </a:solidFill>
                <a:latin typeface="Arial Black" pitchFamily="34" charset="0"/>
              </a:rPr>
              <a:t>FIZIČKI KONCEPT VIBRACIJA</a:t>
            </a:r>
            <a:endParaRPr lang="en-US" sz="2800" b="1" kern="0" dirty="0">
              <a:solidFill>
                <a:srgbClr val="A50021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39552" y="1052736"/>
            <a:ext cx="4680520" cy="43204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t"/>
          <a:lstStyle/>
          <a:p>
            <a:pPr marL="0" marR="0" lvl="0" indent="0" algn="l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x-none" b="1" kern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SADRŽAJ</a:t>
            </a:r>
            <a:endParaRPr lang="sr-Latn-CS" b="1" kern="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 descr="forc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700808"/>
            <a:ext cx="4680000" cy="4680000"/>
          </a:xfrm>
          <a:prstGeom prst="rect">
            <a:avLst/>
          </a:prstGeom>
          <a:noFill/>
        </p:spPr>
      </p:pic>
      <p:pic>
        <p:nvPicPr>
          <p:cNvPr id="21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632575"/>
            <a:ext cx="2550093" cy="4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179512" y="1124744"/>
            <a:ext cx="684076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1800" b="1" dirty="0">
                <a:solidFill>
                  <a:srgbClr val="000066"/>
                </a:solidFill>
                <a:latin typeface="Arial" charset="0"/>
                <a:cs typeface="Arial" charset="0"/>
              </a:rPr>
              <a:t>Usled dejstva neke spoljašnje sile nastaju</a:t>
            </a:r>
            <a:r>
              <a:rPr lang="sr-Latn-CS" sz="1800" b="1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lang="sr-Latn-CS" sz="1800" b="1" dirty="0">
                <a:solidFill>
                  <a:srgbClr val="990000"/>
                </a:solidFill>
                <a:latin typeface="Arial" charset="0"/>
                <a:cs typeface="Arial" charset="0"/>
              </a:rPr>
              <a:t>p</a:t>
            </a:r>
            <a:r>
              <a:rPr lang="hr-HR" sz="1800" b="1" dirty="0">
                <a:solidFill>
                  <a:srgbClr val="990000"/>
                </a:solidFill>
                <a:latin typeface="Arial" charset="0"/>
                <a:cs typeface="Arial" charset="0"/>
              </a:rPr>
              <a:t>rinudne vibracije</a:t>
            </a:r>
            <a:r>
              <a:rPr lang="hr-HR" sz="1800" b="1" dirty="0">
                <a:solidFill>
                  <a:srgbClr val="000066"/>
                </a:solidFill>
                <a:latin typeface="Arial" charset="0"/>
                <a:cs typeface="Arial" charset="0"/>
              </a:rPr>
              <a:t>.</a:t>
            </a:r>
            <a:endParaRPr lang="en-GB" sz="1800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Klase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853431" y="5525354"/>
            <a:ext cx="47683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sr-Latn-RS" sz="1800" b="1" i="1" dirty="0">
                <a:solidFill>
                  <a:srgbClr val="000066"/>
                </a:solidFill>
                <a:latin typeface="Arial" charset="0"/>
                <a:cs typeface="Arial" charset="0"/>
              </a:rPr>
              <a:t>Zavisnost frekvencije vibracija tela od frekvencije spoljašnje (prinudne) sile</a:t>
            </a:r>
            <a:endParaRPr lang="en-GB" sz="1800" b="1" i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D5EEA668-09D7-426F-A84A-DC5D1C959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18"/>
          <p:cNvGrpSpPr>
            <a:grpSpLocks noChangeAspect="1"/>
          </p:cNvGrpSpPr>
          <p:nvPr/>
        </p:nvGrpSpPr>
        <p:grpSpPr bwMode="auto">
          <a:xfrm>
            <a:off x="711451" y="1628800"/>
            <a:ext cx="7703636" cy="3984070"/>
            <a:chOff x="2064" y="2160"/>
            <a:chExt cx="3316" cy="1724"/>
          </a:xfrm>
        </p:grpSpPr>
        <p:pic>
          <p:nvPicPr>
            <p:cNvPr id="23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 b="22342"/>
            <a:stretch>
              <a:fillRect/>
            </a:stretch>
          </p:blipFill>
          <p:spPr bwMode="auto">
            <a:xfrm>
              <a:off x="2064" y="2160"/>
              <a:ext cx="3316" cy="1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" name="Text Box 15"/>
            <p:cNvSpPr txBox="1">
              <a:spLocks noChangeArrowheads="1"/>
            </p:cNvSpPr>
            <p:nvPr/>
          </p:nvSpPr>
          <p:spPr bwMode="auto">
            <a:xfrm>
              <a:off x="3243" y="3067"/>
              <a:ext cx="586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sr-Latn-CS" sz="1200" dirty="0">
                  <a:latin typeface="Arial" charset="0"/>
                </a:rPr>
                <a:t>Amplituda</a:t>
              </a:r>
              <a:endParaRPr lang="en-US" sz="1200" dirty="0">
                <a:latin typeface="Arial" charset="0"/>
              </a:endParaRPr>
            </a:p>
          </p:txBody>
        </p:sp>
        <p:sp>
          <p:nvSpPr>
            <p:cNvPr id="25" name="Text Box 16"/>
            <p:cNvSpPr txBox="1">
              <a:spLocks noChangeArrowheads="1"/>
            </p:cNvSpPr>
            <p:nvPr/>
          </p:nvSpPr>
          <p:spPr bwMode="auto">
            <a:xfrm>
              <a:off x="3224" y="2315"/>
              <a:ext cx="568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sr-Latn-CS" sz="1200" dirty="0">
                  <a:latin typeface="Arial" charset="0"/>
                </a:rPr>
                <a:t>Pomeraj</a:t>
              </a:r>
              <a:endParaRPr lang="en-US" sz="1200" dirty="0">
                <a:latin typeface="Arial" charset="0"/>
              </a:endParaRPr>
            </a:p>
          </p:txBody>
        </p:sp>
        <p:sp>
          <p:nvSpPr>
            <p:cNvPr id="26" name="Rectangle 17"/>
            <p:cNvSpPr>
              <a:spLocks noChangeArrowheads="1"/>
            </p:cNvSpPr>
            <p:nvPr/>
          </p:nvSpPr>
          <p:spPr bwMode="auto">
            <a:xfrm>
              <a:off x="3289" y="3744"/>
              <a:ext cx="1040" cy="1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Klase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46ABF4EE-E7C3-486C-8685-27C34A5E5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Klase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pic>
        <p:nvPicPr>
          <p:cNvPr id="49153" name="Picture 1" descr="E:\My Documents\Downloads\T057662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484784"/>
            <a:ext cx="5472608" cy="4104456"/>
          </a:xfrm>
          <a:prstGeom prst="rect">
            <a:avLst/>
          </a:prstGeom>
          <a:noFill/>
        </p:spPr>
      </p:pic>
      <p:sp>
        <p:nvSpPr>
          <p:cNvPr id="9" name="Rectangle 15">
            <a:extLst>
              <a:ext uri="{FF2B5EF4-FFF2-40B4-BE49-F238E27FC236}">
                <a16:creationId xmlns:a16="http://schemas.microsoft.com/office/drawing/2014/main" id="{0EF7B363-D681-4758-BA34-18AE5C298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455877" y="5661248"/>
            <a:ext cx="2232247" cy="456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1800" b="1" i="1" dirty="0">
                <a:solidFill>
                  <a:srgbClr val="000066"/>
                </a:solidFill>
                <a:latin typeface="Arial" charset="0"/>
                <a:cs typeface="Arial" charset="0"/>
              </a:rPr>
              <a:t>Prinudne vibracije</a:t>
            </a:r>
            <a:endParaRPr lang="en-GB" sz="1800" b="1" i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857448" y="1124744"/>
            <a:ext cx="37290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800" b="1" dirty="0">
                <a:solidFill>
                  <a:srgbClr val="000066"/>
                </a:solidFill>
                <a:sym typeface="Symbol" pitchFamily="18" charset="2"/>
              </a:rPr>
              <a:t></a:t>
            </a:r>
            <a:r>
              <a:rPr lang="sr-Latn-CS" sz="1800" b="1" baseline="-25000" dirty="0">
                <a:solidFill>
                  <a:srgbClr val="000066"/>
                </a:solidFill>
                <a:latin typeface="Arial" charset="0"/>
                <a:sym typeface="Symbol" pitchFamily="18" charset="2"/>
              </a:rPr>
              <a:t>n </a:t>
            </a:r>
            <a:r>
              <a:rPr lang="sr-Latn-CS" sz="1800" b="1" dirty="0">
                <a:solidFill>
                  <a:srgbClr val="000066"/>
                </a:solidFill>
                <a:latin typeface="Arial" charset="0"/>
                <a:sym typeface="Symbol" pitchFamily="18" charset="2"/>
              </a:rPr>
              <a:t>– sopstvena frekvencija</a:t>
            </a:r>
            <a:endParaRPr lang="en-US" sz="1800" b="1" dirty="0">
              <a:solidFill>
                <a:srgbClr val="000066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857448" y="1488282"/>
            <a:ext cx="3441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x-none" sz="1800" b="1" dirty="0">
                <a:solidFill>
                  <a:srgbClr val="000066"/>
                </a:solidFill>
                <a:latin typeface="Arial" charset="0"/>
                <a:sym typeface="Symbol"/>
              </a:rPr>
              <a:t>  </a:t>
            </a:r>
            <a:r>
              <a:rPr lang="el-GR" sz="1800" b="1" dirty="0">
                <a:solidFill>
                  <a:srgbClr val="000066"/>
                </a:solidFill>
                <a:latin typeface="Arial" charset="0"/>
                <a:sym typeface="Symbol"/>
              </a:rPr>
              <a:t></a:t>
            </a:r>
            <a:r>
              <a:rPr lang="sr-Latn-CS" sz="1800" b="1" dirty="0">
                <a:solidFill>
                  <a:srgbClr val="000066"/>
                </a:solidFill>
                <a:latin typeface="Arial" charset="0"/>
                <a:sym typeface="Symbol" pitchFamily="18" charset="2"/>
              </a:rPr>
              <a:t> – odnos prigušenja</a:t>
            </a:r>
            <a:endParaRPr lang="en-US" sz="1800" b="1" dirty="0">
              <a:solidFill>
                <a:srgbClr val="000066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4875410" y="1124744"/>
            <a:ext cx="37290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800" b="1" dirty="0">
                <a:solidFill>
                  <a:srgbClr val="000066"/>
                </a:solidFill>
                <a:sym typeface="Symbol" pitchFamily="18" charset="2"/>
              </a:rPr>
              <a:t></a:t>
            </a:r>
            <a:r>
              <a:rPr lang="sr-Latn-CS" sz="1800" b="1" baseline="-25000" dirty="0">
                <a:solidFill>
                  <a:srgbClr val="000066"/>
                </a:solidFill>
                <a:latin typeface="Arial" charset="0"/>
                <a:sym typeface="Symbol" pitchFamily="18" charset="2"/>
              </a:rPr>
              <a:t> </a:t>
            </a:r>
            <a:r>
              <a:rPr lang="sr-Latn-CS" sz="1800" b="1" dirty="0">
                <a:solidFill>
                  <a:srgbClr val="000066"/>
                </a:solidFill>
                <a:latin typeface="Arial" charset="0"/>
                <a:sym typeface="Symbol" pitchFamily="18" charset="2"/>
              </a:rPr>
              <a:t>– prinudna frekvencija</a:t>
            </a:r>
            <a:endParaRPr lang="en-US" sz="1800" b="1" dirty="0">
              <a:solidFill>
                <a:srgbClr val="000066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4875410" y="1488282"/>
            <a:ext cx="3441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 typeface="Symbol" pitchFamily="18" charset="2"/>
              <a:buNone/>
            </a:pPr>
            <a:r>
              <a:rPr lang="sr-Latn-CS" sz="1800" b="1" dirty="0">
                <a:solidFill>
                  <a:srgbClr val="000066"/>
                </a:solidFill>
                <a:latin typeface="Arial" charset="0"/>
                <a:sym typeface="Symbol" pitchFamily="18" charset="2"/>
              </a:rPr>
              <a:t>F – prinudna sila</a:t>
            </a:r>
            <a:endParaRPr lang="en-US" sz="1800" b="1" dirty="0">
              <a:solidFill>
                <a:srgbClr val="000066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Klase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pic>
        <p:nvPicPr>
          <p:cNvPr id="48129" name="Picture 1" descr="E:\My Documents\Downloads\forcedvibration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8584" y="2204864"/>
            <a:ext cx="6960557" cy="3420616"/>
          </a:xfrm>
          <a:prstGeom prst="rect">
            <a:avLst/>
          </a:prstGeom>
          <a:noFill/>
        </p:spPr>
      </p:pic>
      <p:sp>
        <p:nvSpPr>
          <p:cNvPr id="21" name="Line 13"/>
          <p:cNvSpPr>
            <a:spLocks noChangeShapeType="1"/>
          </p:cNvSpPr>
          <p:nvPr/>
        </p:nvSpPr>
        <p:spPr bwMode="auto">
          <a:xfrm>
            <a:off x="1907108" y="3068836"/>
            <a:ext cx="433388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2411933" y="2852936"/>
            <a:ext cx="20881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 typeface="Symbol" pitchFamily="18" charset="2"/>
              <a:buNone/>
            </a:pPr>
            <a:r>
              <a:rPr lang="sr-Latn-CS" sz="1800" b="1" dirty="0">
                <a:solidFill>
                  <a:srgbClr val="000066"/>
                </a:solidFill>
                <a:latin typeface="Arial" charset="0"/>
                <a:sym typeface="Symbol" pitchFamily="18" charset="2"/>
              </a:rPr>
              <a:t>Prinudna sila</a:t>
            </a:r>
            <a:endParaRPr lang="en-US" sz="1800" b="1" dirty="0">
              <a:solidFill>
                <a:srgbClr val="000066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>
            <a:off x="1907108" y="3429992"/>
            <a:ext cx="433388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800"/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2411933" y="3214092"/>
            <a:ext cx="129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 typeface="Symbol" pitchFamily="18" charset="2"/>
              <a:buNone/>
            </a:pPr>
            <a:r>
              <a:rPr lang="sr-Latn-CS" sz="1800" b="1" dirty="0">
                <a:solidFill>
                  <a:srgbClr val="990000"/>
                </a:solidFill>
                <a:sym typeface="Symbol" pitchFamily="18" charset="2"/>
              </a:rPr>
              <a:t>P</a:t>
            </a:r>
            <a:r>
              <a:rPr lang="sr-Latn-CS" sz="1800" b="1" dirty="0">
                <a:solidFill>
                  <a:srgbClr val="990000"/>
                </a:solidFill>
                <a:latin typeface="Arial" charset="0"/>
                <a:sym typeface="Symbol" pitchFamily="18" charset="2"/>
              </a:rPr>
              <a:t>omeraj</a:t>
            </a:r>
            <a:endParaRPr lang="en-US" sz="1800" b="1" dirty="0">
              <a:solidFill>
                <a:srgbClr val="990000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8E928B94-5B31-4F4F-8F46-8A3A67EC5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1"/>
          <p:cNvPicPr>
            <a:picLocks noChangeAspect="1" noChangeArrowheads="1"/>
          </p:cNvPicPr>
          <p:nvPr/>
        </p:nvPicPr>
        <p:blipFill rotWithShape="1">
          <a:blip r:embed="rId3" cstate="print"/>
          <a:srcRect l="59550"/>
          <a:stretch/>
        </p:blipFill>
        <p:spPr bwMode="auto">
          <a:xfrm>
            <a:off x="4427959" y="1571029"/>
            <a:ext cx="2592313" cy="358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Osnovne veličine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528638" y="1114286"/>
            <a:ext cx="82915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hr-HR" sz="1800" b="1" dirty="0">
                <a:solidFill>
                  <a:srgbClr val="000066"/>
                </a:solidFill>
                <a:latin typeface="Arial" charset="0"/>
                <a:cs typeface="Arial" charset="0"/>
              </a:rPr>
              <a:t>Osnovne veličine koje se koriste za merenje i opisivanje vibracija: </a:t>
            </a:r>
            <a:endParaRPr lang="en-GB" sz="1800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2195720" y="1979548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r-HR" sz="1800" b="1" dirty="0">
                <a:solidFill>
                  <a:srgbClr val="000066"/>
                </a:solidFill>
                <a:latin typeface="Arial" charset="0"/>
              </a:rPr>
              <a:t>pomeraj </a:t>
            </a:r>
            <a:r>
              <a:rPr lang="hr-HR" sz="1800" b="1" dirty="0">
                <a:solidFill>
                  <a:srgbClr val="990000"/>
                </a:solidFill>
                <a:latin typeface="Arial" charset="0"/>
              </a:rPr>
              <a:t>d </a:t>
            </a:r>
            <a:r>
              <a:rPr lang="en-US" sz="1800" b="1" dirty="0">
                <a:solidFill>
                  <a:srgbClr val="990000"/>
                </a:solidFill>
                <a:latin typeface="Arial" charset="0"/>
              </a:rPr>
              <a:t>[m]</a:t>
            </a:r>
            <a:endParaRPr lang="hr-HR" sz="1800" b="1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2195720" y="3203684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r-HR" sz="1800" b="1" dirty="0">
                <a:solidFill>
                  <a:srgbClr val="000066"/>
                </a:solidFill>
                <a:latin typeface="Arial" charset="0"/>
              </a:rPr>
              <a:t>brzina</a:t>
            </a:r>
            <a:r>
              <a:rPr lang="en-US" sz="18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1800" b="1" dirty="0">
                <a:solidFill>
                  <a:srgbClr val="990000"/>
                </a:solidFill>
                <a:latin typeface="Arial" charset="0"/>
              </a:rPr>
              <a:t>v</a:t>
            </a:r>
            <a:r>
              <a:rPr lang="x-none" sz="1800" b="1" dirty="0">
                <a:solidFill>
                  <a:srgbClr val="990000"/>
                </a:solidFill>
                <a:latin typeface="Arial" charset="0"/>
              </a:rPr>
              <a:t> </a:t>
            </a:r>
            <a:r>
              <a:rPr lang="en-US" sz="1800" b="1" dirty="0">
                <a:solidFill>
                  <a:srgbClr val="990000"/>
                </a:solidFill>
                <a:latin typeface="Arial" charset="0"/>
              </a:rPr>
              <a:t>[m/s]</a:t>
            </a:r>
            <a:endParaRPr lang="hr-HR" sz="1800" b="1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2195720" y="4499828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r-HR" sz="1800" b="1" dirty="0">
                <a:solidFill>
                  <a:srgbClr val="000066"/>
                </a:solidFill>
                <a:latin typeface="Arial" charset="0"/>
              </a:rPr>
              <a:t>ubrzanje</a:t>
            </a:r>
            <a:r>
              <a:rPr lang="en-US" sz="18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1800" b="1" dirty="0">
                <a:solidFill>
                  <a:srgbClr val="990000"/>
                </a:solidFill>
                <a:latin typeface="Arial" charset="0"/>
              </a:rPr>
              <a:t>a</a:t>
            </a:r>
            <a:r>
              <a:rPr lang="x-none" sz="1800" b="1" dirty="0">
                <a:solidFill>
                  <a:srgbClr val="990000"/>
                </a:solidFill>
                <a:latin typeface="Arial" charset="0"/>
              </a:rPr>
              <a:t> </a:t>
            </a:r>
            <a:r>
              <a:rPr lang="en-US" sz="1800" b="1" dirty="0">
                <a:solidFill>
                  <a:srgbClr val="990000"/>
                </a:solidFill>
                <a:latin typeface="Arial" charset="0"/>
              </a:rPr>
              <a:t>[m/s</a:t>
            </a:r>
            <a:r>
              <a:rPr lang="en-US" sz="1800" b="1" baseline="30000" dirty="0">
                <a:solidFill>
                  <a:srgbClr val="990000"/>
                </a:solidFill>
                <a:latin typeface="Arial" charset="0"/>
              </a:rPr>
              <a:t>2</a:t>
            </a:r>
            <a:r>
              <a:rPr lang="en-US" sz="1800" b="1" dirty="0">
                <a:solidFill>
                  <a:srgbClr val="990000"/>
                </a:solidFill>
                <a:latin typeface="Arial" charset="0"/>
              </a:rPr>
              <a:t>]</a:t>
            </a:r>
            <a:endParaRPr lang="hr-HR" sz="1800" b="1" dirty="0">
              <a:solidFill>
                <a:srgbClr val="000066"/>
              </a:solidFill>
              <a:latin typeface="Arial" charset="0"/>
            </a:endParaRPr>
          </a:p>
        </p:txBody>
      </p:sp>
      <p:pic>
        <p:nvPicPr>
          <p:cNvPr id="29" name="Picture 11" descr="C:\Program Files\Microsoft Office\MEDIA\OFFICE12\Bullets\BD21298_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2123564"/>
            <a:ext cx="144000" cy="144000"/>
          </a:xfrm>
          <a:prstGeom prst="rect">
            <a:avLst/>
          </a:prstGeom>
          <a:noFill/>
        </p:spPr>
      </p:pic>
      <p:pic>
        <p:nvPicPr>
          <p:cNvPr id="30" name="Picture 11" descr="C:\Program Files\Microsoft Office\MEDIA\OFFICE12\Bullets\BD21298_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3322564"/>
            <a:ext cx="144000" cy="144000"/>
          </a:xfrm>
          <a:prstGeom prst="rect">
            <a:avLst/>
          </a:prstGeom>
          <a:noFill/>
        </p:spPr>
      </p:pic>
      <p:pic>
        <p:nvPicPr>
          <p:cNvPr id="31" name="Picture 11" descr="C:\Program Files\Microsoft Office\MEDIA\OFFICE12\Bullets\BD21298_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4617369"/>
            <a:ext cx="144000" cy="144000"/>
          </a:xfrm>
          <a:prstGeom prst="rect">
            <a:avLst/>
          </a:prstGeom>
          <a:noFill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6385EDF-F9F0-4BB9-BC02-FBCB6E531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Osnovne veličine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887166" y="1232807"/>
            <a:ext cx="7352206" cy="4928442"/>
            <a:chOff x="1799432" y="2736998"/>
            <a:chExt cx="5545137" cy="3716338"/>
          </a:xfrm>
        </p:grpSpPr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9432" y="2736998"/>
              <a:ext cx="5545137" cy="3716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5364088" y="5343019"/>
              <a:ext cx="11381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sr-Latn-RS" sz="1600" b="1" dirty="0"/>
                <a:t>a</a:t>
              </a:r>
              <a:endParaRPr lang="en-US" sz="1600" b="1" dirty="0"/>
            </a:p>
          </p:txBody>
        </p:sp>
      </p:grpSp>
      <p:sp>
        <p:nvSpPr>
          <p:cNvPr id="10" name="Rectangle 15">
            <a:extLst>
              <a:ext uri="{FF2B5EF4-FFF2-40B4-BE49-F238E27FC236}">
                <a16:creationId xmlns:a16="http://schemas.microsoft.com/office/drawing/2014/main" id="{8B3441A3-60D0-4174-A048-321B5ABC0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9"/>
          <p:cNvGrpSpPr>
            <a:grpSpLocks/>
          </p:cNvGrpSpPr>
          <p:nvPr/>
        </p:nvGrpSpPr>
        <p:grpSpPr bwMode="auto">
          <a:xfrm>
            <a:off x="107504" y="1556792"/>
            <a:ext cx="4176713" cy="3883025"/>
            <a:chOff x="158" y="576"/>
            <a:chExt cx="2631" cy="2446"/>
          </a:xfrm>
        </p:grpSpPr>
        <p:grpSp>
          <p:nvGrpSpPr>
            <p:cNvPr id="37" name="Group 10"/>
            <p:cNvGrpSpPr>
              <a:grpSpLocks/>
            </p:cNvGrpSpPr>
            <p:nvPr/>
          </p:nvGrpSpPr>
          <p:grpSpPr bwMode="auto">
            <a:xfrm>
              <a:off x="158" y="576"/>
              <a:ext cx="2631" cy="2446"/>
              <a:chOff x="158" y="1162"/>
              <a:chExt cx="2586" cy="2401"/>
            </a:xfrm>
          </p:grpSpPr>
          <p:pic>
            <p:nvPicPr>
              <p:cNvPr id="41" name="Picture 11" descr="12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12000" contrast="6000"/>
              </a:blip>
              <a:srcRect t="3651" r="10919"/>
              <a:stretch>
                <a:fillRect/>
              </a:stretch>
            </p:blipFill>
            <p:spPr bwMode="auto">
              <a:xfrm>
                <a:off x="158" y="1162"/>
                <a:ext cx="2586" cy="2401"/>
              </a:xfrm>
              <a:prstGeom prst="rect">
                <a:avLst/>
              </a:prstGeom>
              <a:noFill/>
            </p:spPr>
          </p:pic>
          <p:sp>
            <p:nvSpPr>
              <p:cNvPr id="42" name="Rectangle 12"/>
              <p:cNvSpPr>
                <a:spLocks noChangeArrowheads="1"/>
              </p:cNvSpPr>
              <p:nvPr/>
            </p:nvSpPr>
            <p:spPr bwMode="auto">
              <a:xfrm>
                <a:off x="1927" y="2659"/>
                <a:ext cx="817" cy="59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Rectangle 13"/>
              <p:cNvSpPr>
                <a:spLocks noChangeArrowheads="1"/>
              </p:cNvSpPr>
              <p:nvPr/>
            </p:nvSpPr>
            <p:spPr bwMode="auto">
              <a:xfrm>
                <a:off x="204" y="1162"/>
                <a:ext cx="527" cy="20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Rectangle 14"/>
              <p:cNvSpPr>
                <a:spLocks noChangeArrowheads="1"/>
              </p:cNvSpPr>
              <p:nvPr/>
            </p:nvSpPr>
            <p:spPr bwMode="auto">
              <a:xfrm>
                <a:off x="204" y="1933"/>
                <a:ext cx="527" cy="20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Rectangle 15"/>
              <p:cNvSpPr>
                <a:spLocks noChangeArrowheads="1"/>
              </p:cNvSpPr>
              <p:nvPr/>
            </p:nvSpPr>
            <p:spPr bwMode="auto">
              <a:xfrm>
                <a:off x="204" y="2777"/>
                <a:ext cx="499" cy="1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8" name="Text Box 16"/>
            <p:cNvSpPr txBox="1">
              <a:spLocks noChangeArrowheads="1"/>
            </p:cNvSpPr>
            <p:nvPr/>
          </p:nvSpPr>
          <p:spPr bwMode="auto">
            <a:xfrm>
              <a:off x="1383" y="893"/>
              <a:ext cx="84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hr-HR" sz="1800" b="1" dirty="0">
                  <a:solidFill>
                    <a:srgbClr val="990000"/>
                  </a:solidFill>
                  <a:latin typeface="Arial" charset="0"/>
                </a:rPr>
                <a:t>pomeraj</a:t>
              </a:r>
            </a:p>
          </p:txBody>
        </p:sp>
        <p:sp>
          <p:nvSpPr>
            <p:cNvPr id="39" name="Text Box 17"/>
            <p:cNvSpPr txBox="1">
              <a:spLocks noChangeArrowheads="1"/>
            </p:cNvSpPr>
            <p:nvPr/>
          </p:nvSpPr>
          <p:spPr bwMode="auto">
            <a:xfrm>
              <a:off x="1292" y="1664"/>
              <a:ext cx="84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hr-HR" sz="1800" b="1">
                  <a:solidFill>
                    <a:srgbClr val="990000"/>
                  </a:solidFill>
                  <a:latin typeface="Arial" charset="0"/>
                </a:rPr>
                <a:t>brzina</a:t>
              </a:r>
            </a:p>
          </p:txBody>
        </p:sp>
        <p:sp>
          <p:nvSpPr>
            <p:cNvPr id="40" name="Text Box 18"/>
            <p:cNvSpPr txBox="1">
              <a:spLocks noChangeArrowheads="1"/>
            </p:cNvSpPr>
            <p:nvPr/>
          </p:nvSpPr>
          <p:spPr bwMode="auto">
            <a:xfrm>
              <a:off x="1066" y="2385"/>
              <a:ext cx="84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hr-HR" sz="1800" b="1" dirty="0">
                  <a:solidFill>
                    <a:srgbClr val="990000"/>
                  </a:solidFill>
                  <a:latin typeface="Arial" charset="0"/>
                </a:rPr>
                <a:t>ubrzanje</a:t>
              </a:r>
            </a:p>
          </p:txBody>
        </p:sp>
      </p:grpSp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Osnovne veličine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21134" y="986556"/>
            <a:ext cx="86153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hr-HR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Objašnjenje fazne razlike kod prostog harmonijskog kretanja: </a:t>
            </a:r>
            <a:endParaRPr lang="en-GB" sz="1800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139951" y="1418356"/>
            <a:ext cx="482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hr-HR" sz="1600" b="1" dirty="0">
                <a:solidFill>
                  <a:srgbClr val="990000"/>
                </a:solidFill>
                <a:latin typeface="Arial" charset="0"/>
              </a:rPr>
              <a:t>K</a:t>
            </a:r>
            <a:r>
              <a:rPr lang="hr-HR" sz="1600" b="1" dirty="0">
                <a:solidFill>
                  <a:srgbClr val="000066"/>
                </a:solidFill>
                <a:latin typeface="Arial" charset="0"/>
              </a:rPr>
              <a:t>:  pomeraj nula, brzina max, ubrzanje nula;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4139951" y="1915607"/>
            <a:ext cx="482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hr-HR" sz="1600" b="1" dirty="0">
                <a:solidFill>
                  <a:srgbClr val="990000"/>
                </a:solidFill>
                <a:latin typeface="Arial" charset="0"/>
              </a:rPr>
              <a:t>K-L</a:t>
            </a:r>
            <a:r>
              <a:rPr lang="hr-HR" sz="1600" b="1" dirty="0">
                <a:solidFill>
                  <a:srgbClr val="000066"/>
                </a:solidFill>
                <a:latin typeface="Arial" charset="0"/>
              </a:rPr>
              <a:t>:  pomeraj raste, brzina opada, ubrzanje opada;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4139951" y="2659079"/>
            <a:ext cx="482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hr-HR" sz="1600" b="1" dirty="0">
                <a:solidFill>
                  <a:srgbClr val="990000"/>
                </a:solidFill>
                <a:latin typeface="Arial" charset="0"/>
              </a:rPr>
              <a:t>L</a:t>
            </a:r>
            <a:r>
              <a:rPr lang="hr-HR" sz="1600" b="1" dirty="0">
                <a:solidFill>
                  <a:srgbClr val="000066"/>
                </a:solidFill>
                <a:latin typeface="Arial" charset="0"/>
              </a:rPr>
              <a:t>:  pomeraj max, brzina nula, </a:t>
            </a:r>
            <a:r>
              <a:rPr lang="hr-HR" sz="1600" b="1" dirty="0">
                <a:solidFill>
                  <a:srgbClr val="000066"/>
                </a:solidFill>
              </a:rPr>
              <a:t>usporenje max;</a:t>
            </a:r>
            <a:endParaRPr lang="hr-HR" sz="1600" b="1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4139951" y="3156330"/>
            <a:ext cx="482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hr-HR" sz="1600" b="1" dirty="0">
                <a:solidFill>
                  <a:srgbClr val="990000"/>
                </a:solidFill>
                <a:latin typeface="Arial" charset="0"/>
              </a:rPr>
              <a:t>L-M</a:t>
            </a:r>
            <a:r>
              <a:rPr lang="hr-HR" sz="1600" b="1" dirty="0">
                <a:solidFill>
                  <a:srgbClr val="000066"/>
                </a:solidFill>
                <a:latin typeface="Arial" charset="0"/>
              </a:rPr>
              <a:t>:  pomeraj se smanjnuje, brzina se </a:t>
            </a:r>
            <a:br>
              <a:rPr lang="hr-HR" sz="1600" b="1" dirty="0">
                <a:solidFill>
                  <a:srgbClr val="000066"/>
                </a:solidFill>
                <a:latin typeface="Arial" charset="0"/>
              </a:rPr>
            </a:br>
            <a:r>
              <a:rPr lang="hr-HR" sz="1600" b="1" dirty="0">
                <a:solidFill>
                  <a:srgbClr val="000066"/>
                </a:solidFill>
                <a:latin typeface="Arial" charset="0"/>
              </a:rPr>
              <a:t>povećava u drugom smeru, </a:t>
            </a:r>
            <a:r>
              <a:rPr lang="hr-HR" sz="1600" b="1" dirty="0">
                <a:solidFill>
                  <a:srgbClr val="000066"/>
                </a:solidFill>
              </a:rPr>
              <a:t>ubrzanje raste;</a:t>
            </a:r>
            <a:endParaRPr lang="hr-HR" sz="1600" b="1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29" name="Rectangle 13"/>
          <p:cNvSpPr>
            <a:spLocks noChangeArrowheads="1"/>
          </p:cNvSpPr>
          <p:nvPr/>
        </p:nvSpPr>
        <p:spPr bwMode="auto">
          <a:xfrm>
            <a:off x="325816" y="1412776"/>
            <a:ext cx="851171" cy="33638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179512" y="2659678"/>
            <a:ext cx="851171" cy="33638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Rectangle 15"/>
          <p:cNvSpPr>
            <a:spLocks noChangeArrowheads="1"/>
          </p:cNvSpPr>
          <p:nvPr/>
        </p:nvSpPr>
        <p:spPr bwMode="auto">
          <a:xfrm>
            <a:off x="251520" y="4024641"/>
            <a:ext cx="661931" cy="1964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Text Box 20"/>
          <p:cNvSpPr txBox="1">
            <a:spLocks noChangeArrowheads="1"/>
          </p:cNvSpPr>
          <p:nvPr/>
        </p:nvSpPr>
        <p:spPr bwMode="auto">
          <a:xfrm>
            <a:off x="4139951" y="3899802"/>
            <a:ext cx="482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hr-HR" sz="1600" b="1" dirty="0">
                <a:solidFill>
                  <a:srgbClr val="990000"/>
                </a:solidFill>
                <a:latin typeface="Arial" charset="0"/>
              </a:rPr>
              <a:t>M</a:t>
            </a:r>
            <a:r>
              <a:rPr lang="hr-HR" sz="1600" b="1" dirty="0">
                <a:solidFill>
                  <a:srgbClr val="000066"/>
                </a:solidFill>
                <a:latin typeface="Arial" charset="0"/>
              </a:rPr>
              <a:t>:  pomeraj nula, brzina max u drugom smeru, ubrzanje nula;</a:t>
            </a:r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auto">
          <a:xfrm>
            <a:off x="4139951" y="4643274"/>
            <a:ext cx="482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hr-HR" sz="1600" b="1" dirty="0">
                <a:solidFill>
                  <a:srgbClr val="990000"/>
                </a:solidFill>
                <a:latin typeface="Arial" charset="0"/>
              </a:rPr>
              <a:t>M-N</a:t>
            </a:r>
            <a:r>
              <a:rPr lang="hr-HR" sz="1600" b="1" dirty="0">
                <a:solidFill>
                  <a:srgbClr val="000066"/>
                </a:solidFill>
                <a:latin typeface="Arial" charset="0"/>
              </a:rPr>
              <a:t>:  pomeraj raste, brzina opada, ubrzanje raste</a:t>
            </a:r>
          </a:p>
        </p:txBody>
      </p:sp>
      <p:sp>
        <p:nvSpPr>
          <p:cNvPr id="34" name="Text Box 22"/>
          <p:cNvSpPr txBox="1">
            <a:spLocks noChangeArrowheads="1"/>
          </p:cNvSpPr>
          <p:nvPr/>
        </p:nvSpPr>
        <p:spPr bwMode="auto">
          <a:xfrm>
            <a:off x="4139951" y="5386746"/>
            <a:ext cx="482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hr-HR" sz="1600" b="1" dirty="0">
                <a:solidFill>
                  <a:srgbClr val="990000"/>
                </a:solidFill>
                <a:latin typeface="Arial" charset="0"/>
              </a:rPr>
              <a:t>N</a:t>
            </a:r>
            <a:r>
              <a:rPr lang="hr-HR" sz="1600" b="1" dirty="0">
                <a:solidFill>
                  <a:srgbClr val="000066"/>
                </a:solidFill>
                <a:latin typeface="Arial" charset="0"/>
              </a:rPr>
              <a:t>:  pomeraj max, brzina nula, ubrzanje max</a:t>
            </a:r>
          </a:p>
        </p:txBody>
      </p:sp>
      <p:sp>
        <p:nvSpPr>
          <p:cNvPr id="35" name="Text Box 23"/>
          <p:cNvSpPr txBox="1">
            <a:spLocks noChangeArrowheads="1"/>
          </p:cNvSpPr>
          <p:nvPr/>
        </p:nvSpPr>
        <p:spPr bwMode="auto">
          <a:xfrm>
            <a:off x="4139951" y="5883994"/>
            <a:ext cx="482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hr-HR" sz="1600" b="1" dirty="0">
                <a:solidFill>
                  <a:srgbClr val="990000"/>
                </a:solidFill>
                <a:latin typeface="Arial" charset="0"/>
              </a:rPr>
              <a:t>N-K</a:t>
            </a:r>
            <a:r>
              <a:rPr lang="hr-HR" sz="1600" b="1" dirty="0">
                <a:solidFill>
                  <a:srgbClr val="000066"/>
                </a:solidFill>
                <a:latin typeface="Arial" charset="0"/>
              </a:rPr>
              <a:t>:  pomeraj se smanjnuje, brzina se povećava, ubrzanje opada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006" y="1120333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Rectangle 15">
            <a:extLst>
              <a:ext uri="{FF2B5EF4-FFF2-40B4-BE49-F238E27FC236}">
                <a16:creationId xmlns:a16="http://schemas.microsoft.com/office/drawing/2014/main" id="{5341036E-BCC4-4C8D-BC7E-97931396F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406" y="1240330"/>
            <a:ext cx="7524212" cy="490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Osnovne veličine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7FF4DFB7-C2DC-4BE0-BD26-F0D2A7EC9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Nivo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7302" y="1014857"/>
            <a:ext cx="7311934" cy="482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15">
            <a:extLst>
              <a:ext uri="{FF2B5EF4-FFF2-40B4-BE49-F238E27FC236}">
                <a16:creationId xmlns:a16="http://schemas.microsoft.com/office/drawing/2014/main" id="{D72F93D6-C1BD-4C02-A529-F7DDE6898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Nivo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26244" y="1352411"/>
            <a:ext cx="82915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r-HR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Nivo veličina za opisivanje vibracije se definiše kao:</a:t>
            </a:r>
            <a:r>
              <a:rPr lang="en-US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hr-HR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 </a:t>
            </a:r>
            <a:endParaRPr lang="en-GB" sz="1800" b="1" dirty="0">
              <a:solidFill>
                <a:srgbClr val="000066"/>
              </a:solidFill>
              <a:latin typeface="Arial" charset="0"/>
              <a:cs typeface="Times New Roman" pitchFamily="18" charset="0"/>
            </a:endParaRPr>
          </a:p>
        </p:txBody>
      </p:sp>
      <p:grpSp>
        <p:nvGrpSpPr>
          <p:cNvPr id="19" name="Group 6"/>
          <p:cNvGrpSpPr>
            <a:grpSpLocks/>
          </p:cNvGrpSpPr>
          <p:nvPr/>
        </p:nvGrpSpPr>
        <p:grpSpPr bwMode="auto">
          <a:xfrm>
            <a:off x="1809750" y="1857236"/>
            <a:ext cx="5524500" cy="914400"/>
            <a:chOff x="1119" y="664"/>
            <a:chExt cx="3480" cy="576"/>
          </a:xfrm>
        </p:grpSpPr>
        <p:grpSp>
          <p:nvGrpSpPr>
            <p:cNvPr id="20" name="Group 7"/>
            <p:cNvGrpSpPr>
              <a:grpSpLocks/>
            </p:cNvGrpSpPr>
            <p:nvPr/>
          </p:nvGrpSpPr>
          <p:grpSpPr bwMode="auto">
            <a:xfrm>
              <a:off x="1119" y="664"/>
              <a:ext cx="3480" cy="576"/>
              <a:chOff x="104" y="3472"/>
              <a:chExt cx="3320" cy="744"/>
            </a:xfrm>
          </p:grpSpPr>
          <p:sp>
            <p:nvSpPr>
              <p:cNvPr id="22" name="Rectangle 8"/>
              <p:cNvSpPr>
                <a:spLocks noChangeArrowheads="1"/>
              </p:cNvSpPr>
              <p:nvPr/>
            </p:nvSpPr>
            <p:spPr bwMode="auto">
              <a:xfrm>
                <a:off x="161" y="3520"/>
                <a:ext cx="3263" cy="696"/>
              </a:xfrm>
              <a:prstGeom prst="rect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" name="Rectangle 9"/>
              <p:cNvSpPr>
                <a:spLocks noChangeArrowheads="1"/>
              </p:cNvSpPr>
              <p:nvPr/>
            </p:nvSpPr>
            <p:spPr bwMode="auto">
              <a:xfrm>
                <a:off x="104" y="3472"/>
                <a:ext cx="3279" cy="696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graphicFrame>
          <p:nvGraphicFramePr>
            <p:cNvPr id="21" name="Object 10"/>
            <p:cNvGraphicFramePr>
              <a:graphicFrameLocks noChangeAspect="1"/>
            </p:cNvGraphicFramePr>
            <p:nvPr/>
          </p:nvGraphicFramePr>
          <p:xfrm>
            <a:off x="1156" y="709"/>
            <a:ext cx="3307" cy="4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68580000" imgH="10363200" progId="Equation.3">
                    <p:embed/>
                  </p:oleObj>
                </mc:Choice>
                <mc:Fallback>
                  <p:oleObj name="Equation" r:id="rId3" imgW="68580000" imgH="10363200" progId="Equation.3">
                    <p:embed/>
                    <p:pic>
                      <p:nvPicPr>
                        <p:cNvPr id="0" name="Picture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6" y="709"/>
                          <a:ext cx="3307" cy="4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Group 11"/>
          <p:cNvGrpSpPr>
            <a:grpSpLocks/>
          </p:cNvGrpSpPr>
          <p:nvPr/>
        </p:nvGrpSpPr>
        <p:grpSpPr bwMode="auto">
          <a:xfrm>
            <a:off x="2857500" y="4352379"/>
            <a:ext cx="3429000" cy="1812925"/>
            <a:chOff x="2880" y="2448"/>
            <a:chExt cx="2160" cy="1142"/>
          </a:xfrm>
        </p:grpSpPr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2880" y="2448"/>
              <a:ext cx="2160" cy="1142"/>
              <a:chOff x="104" y="3472"/>
              <a:chExt cx="3320" cy="744"/>
            </a:xfrm>
          </p:grpSpPr>
          <p:sp>
            <p:nvSpPr>
              <p:cNvPr id="27" name="Rectangle 13"/>
              <p:cNvSpPr>
                <a:spLocks noChangeArrowheads="1"/>
              </p:cNvSpPr>
              <p:nvPr/>
            </p:nvSpPr>
            <p:spPr bwMode="auto">
              <a:xfrm>
                <a:off x="161" y="3520"/>
                <a:ext cx="3263" cy="696"/>
              </a:xfrm>
              <a:prstGeom prst="rect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" name="Rectangle 14"/>
              <p:cNvSpPr>
                <a:spLocks noChangeArrowheads="1"/>
              </p:cNvSpPr>
              <p:nvPr/>
            </p:nvSpPr>
            <p:spPr bwMode="auto">
              <a:xfrm>
                <a:off x="104" y="3472"/>
                <a:ext cx="3279" cy="696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graphicFrame>
          <p:nvGraphicFramePr>
            <p:cNvPr id="26" name="Object 15"/>
            <p:cNvGraphicFramePr>
              <a:graphicFrameLocks noChangeAspect="1"/>
            </p:cNvGraphicFramePr>
            <p:nvPr/>
          </p:nvGraphicFramePr>
          <p:xfrm>
            <a:off x="3061" y="2542"/>
            <a:ext cx="1774" cy="8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38404800" imgH="16764000" progId="Equation.DSMT4">
                    <p:embed/>
                  </p:oleObj>
                </mc:Choice>
                <mc:Fallback>
                  <p:oleObj name="Equation" r:id="rId5" imgW="38404800" imgH="16764000" progId="Equation.DSMT4">
                    <p:embed/>
                    <p:pic>
                      <p:nvPicPr>
                        <p:cNvPr id="0" name="Picture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61" y="2542"/>
                          <a:ext cx="1774" cy="86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1871700" y="3140968"/>
            <a:ext cx="540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r-HR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Jedinica za nivo bilo koje fizičke veličine je dB.</a:t>
            </a:r>
            <a:endParaRPr lang="en-GB" sz="1800" b="1" dirty="0">
              <a:solidFill>
                <a:srgbClr val="000066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0" name="Rectangle 17"/>
          <p:cNvSpPr>
            <a:spLocks noChangeArrowheads="1"/>
          </p:cNvSpPr>
          <p:nvPr/>
        </p:nvSpPr>
        <p:spPr bwMode="auto">
          <a:xfrm>
            <a:off x="2838450" y="3851756"/>
            <a:ext cx="3467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r-HR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Referentne vrednosti:</a:t>
            </a:r>
            <a:endParaRPr lang="en-GB" sz="1800" b="1" dirty="0">
              <a:solidFill>
                <a:srgbClr val="000066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31" name="Picture 11" descr="C:\Program Files\Microsoft Office\MEDIA\OFFICE12\Bullets\BD21298_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81490" y="3269003"/>
            <a:ext cx="144000" cy="144000"/>
          </a:xfrm>
          <a:prstGeom prst="rect">
            <a:avLst/>
          </a:prstGeom>
          <a:noFill/>
        </p:spPr>
      </p:pic>
      <p:pic>
        <p:nvPicPr>
          <p:cNvPr id="32" name="Picture 11" descr="C:\Program Files\Microsoft Office\MEDIA\OFFICE12\Bullets\BD21298_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15988" y="1473530"/>
            <a:ext cx="144000" cy="144000"/>
          </a:xfrm>
          <a:prstGeom prst="rect">
            <a:avLst/>
          </a:prstGeom>
          <a:noFill/>
        </p:spPr>
      </p:pic>
      <p:pic>
        <p:nvPicPr>
          <p:cNvPr id="33" name="Picture 11" descr="C:\Program Files\Microsoft Office\MEDIA\OFFICE12\Bullets\BD21298_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7854" y="3979456"/>
            <a:ext cx="144000" cy="144000"/>
          </a:xfrm>
          <a:prstGeom prst="rect">
            <a:avLst/>
          </a:prstGeom>
          <a:noFill/>
        </p:spPr>
      </p:pic>
      <p:sp>
        <p:nvSpPr>
          <p:cNvPr id="34" name="Rectangle 15">
            <a:extLst>
              <a:ext uri="{FF2B5EF4-FFF2-40B4-BE49-F238E27FC236}">
                <a16:creationId xmlns:a16="http://schemas.microsoft.com/office/drawing/2014/main" id="{C66A7430-7168-4D71-A562-DF0E790BF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Uvod / Definicija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pic>
        <p:nvPicPr>
          <p:cNvPr id="52226" name="Picture 2" descr="Резултат слика за buka i vibracij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9363" y="1126443"/>
            <a:ext cx="4225273" cy="5090518"/>
          </a:xfrm>
          <a:prstGeom prst="rect">
            <a:avLst/>
          </a:prstGeom>
          <a:noFill/>
        </p:spPr>
      </p:pic>
      <p:sp>
        <p:nvSpPr>
          <p:cNvPr id="9" name="Rectangle 15">
            <a:extLst>
              <a:ext uri="{FF2B5EF4-FFF2-40B4-BE49-F238E27FC236}">
                <a16:creationId xmlns:a16="http://schemas.microsoft.com/office/drawing/2014/main" id="{56724FAF-23FB-4109-B47B-AFED1686B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772816"/>
            <a:ext cx="6983412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Osnovni deskriptori signala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648052" y="1192977"/>
            <a:ext cx="7847896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Signal vibracija (a, v ili d) </a:t>
            </a:r>
            <a:r>
              <a:rPr lang="hr-HR" sz="1800" b="1" dirty="0">
                <a:solidFill>
                  <a:srgbClr val="000066"/>
                </a:solidFill>
                <a:cs typeface="Times New Roman" pitchFamily="18" charset="0"/>
              </a:rPr>
              <a:t>se </a:t>
            </a:r>
            <a:r>
              <a:rPr lang="hr-HR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može opisati primenom različitih veličina:</a:t>
            </a:r>
            <a:r>
              <a:rPr lang="en-US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hr-HR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 </a:t>
            </a:r>
            <a:endParaRPr lang="en-GB" sz="1800" b="1" dirty="0">
              <a:solidFill>
                <a:srgbClr val="000066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898525" y="5135141"/>
            <a:ext cx="2952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sz="1800" b="1" dirty="0">
                <a:solidFill>
                  <a:srgbClr val="990000"/>
                </a:solidFill>
                <a:latin typeface="Tahoma" pitchFamily="34" charset="0"/>
                <a:cs typeface="Times New Roman" pitchFamily="18" charset="0"/>
              </a:rPr>
              <a:t>Efektivna vrednost</a:t>
            </a:r>
          </a:p>
          <a:p>
            <a:pPr algn="ctr"/>
            <a:r>
              <a:rPr lang="hr-HR" sz="1800" b="1" dirty="0">
                <a:solidFill>
                  <a:srgbClr val="990000"/>
                </a:solidFill>
                <a:latin typeface="Tahoma" pitchFamily="34" charset="0"/>
                <a:cs typeface="Times New Roman" pitchFamily="18" charset="0"/>
              </a:rPr>
              <a:t>RMS</a:t>
            </a:r>
            <a:r>
              <a:rPr lang="en-US" sz="1800" b="1" dirty="0">
                <a:solidFill>
                  <a:srgbClr val="990000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hr-HR" sz="1800" b="1" dirty="0">
                <a:solidFill>
                  <a:srgbClr val="990000"/>
                </a:solidFill>
                <a:latin typeface="Tahoma" pitchFamily="34" charset="0"/>
                <a:cs typeface="Times New Roman" pitchFamily="18" charset="0"/>
              </a:rPr>
              <a:t> </a:t>
            </a:r>
            <a:endParaRPr lang="en-GB" sz="1800" b="1" dirty="0">
              <a:solidFill>
                <a:srgbClr val="990000"/>
              </a:solidFill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3706813" y="5135141"/>
            <a:ext cx="17287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sz="1800" b="1" dirty="0">
                <a:solidFill>
                  <a:srgbClr val="990000"/>
                </a:solidFill>
                <a:latin typeface="Tahoma" pitchFamily="34" charset="0"/>
                <a:cs typeface="Times New Roman" pitchFamily="18" charset="0"/>
              </a:rPr>
              <a:t>Srednja vrednost</a:t>
            </a:r>
            <a:endParaRPr lang="en-GB" sz="1800" b="1" dirty="0">
              <a:solidFill>
                <a:srgbClr val="990000"/>
              </a:solidFill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6156325" y="5135141"/>
            <a:ext cx="17287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sz="1800" b="1" dirty="0">
                <a:solidFill>
                  <a:srgbClr val="990000"/>
                </a:solidFill>
                <a:latin typeface="Tahoma" pitchFamily="34" charset="0"/>
                <a:cs typeface="Times New Roman" pitchFamily="18" charset="0"/>
              </a:rPr>
              <a:t>Krest faktor</a:t>
            </a:r>
            <a:endParaRPr lang="en-GB" sz="1800" b="1" dirty="0">
              <a:solidFill>
                <a:srgbClr val="990000"/>
              </a:solidFill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683568" y="5805264"/>
            <a:ext cx="7847896" cy="456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1800" b="1" i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Prostoperiodični (harmonijski) signal</a:t>
            </a:r>
            <a:endParaRPr lang="en-GB" sz="1800" b="1" i="1" dirty="0">
              <a:solidFill>
                <a:srgbClr val="000066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091C94-1735-45E3-8489-700288C45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Osnovni deskriptori signala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1916832"/>
            <a:ext cx="6553200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79512" y="1052736"/>
            <a:ext cx="878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Isti deskriptori se koriste i za složene signale sa više prostoperiodičnih komponenata.</a:t>
            </a:r>
            <a:r>
              <a:rPr lang="en-US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hr-HR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 </a:t>
            </a:r>
            <a:endParaRPr lang="en-GB" sz="1800" b="1" dirty="0">
              <a:solidFill>
                <a:srgbClr val="000066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1042541" y="5373390"/>
            <a:ext cx="27373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hr-HR" sz="1800" b="1" dirty="0">
                <a:solidFill>
                  <a:srgbClr val="990000"/>
                </a:solidFill>
                <a:latin typeface="Tahoma" pitchFamily="34" charset="0"/>
                <a:cs typeface="Times New Roman" pitchFamily="18" charset="0"/>
              </a:rPr>
              <a:t>Efektivna vrednost</a:t>
            </a:r>
          </a:p>
          <a:p>
            <a:pPr algn="ctr"/>
            <a:r>
              <a:rPr lang="hr-HR" sz="1800" b="1" dirty="0">
                <a:solidFill>
                  <a:srgbClr val="990000"/>
                </a:solidFill>
                <a:latin typeface="Tahoma" pitchFamily="34" charset="0"/>
                <a:cs typeface="Times New Roman" pitchFamily="18" charset="0"/>
              </a:rPr>
              <a:t>RMS </a:t>
            </a:r>
            <a:endParaRPr lang="en-GB" sz="1800" b="1" dirty="0">
              <a:solidFill>
                <a:srgbClr val="990000"/>
              </a:solidFill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3851325" y="5373390"/>
            <a:ext cx="17287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sz="1800" b="1" dirty="0">
                <a:solidFill>
                  <a:srgbClr val="990000"/>
                </a:solidFill>
                <a:latin typeface="Tahoma" pitchFamily="34" charset="0"/>
                <a:cs typeface="Times New Roman" pitchFamily="18" charset="0"/>
              </a:rPr>
              <a:t>Srednja vrednost</a:t>
            </a:r>
            <a:endParaRPr lang="en-GB" sz="1800" b="1" dirty="0">
              <a:solidFill>
                <a:srgbClr val="990000"/>
              </a:solidFill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5939556" y="5373390"/>
            <a:ext cx="17287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sz="1800" b="1" dirty="0">
                <a:solidFill>
                  <a:srgbClr val="990000"/>
                </a:solidFill>
                <a:latin typeface="Tahoma" pitchFamily="34" charset="0"/>
                <a:cs typeface="Times New Roman" pitchFamily="18" charset="0"/>
              </a:rPr>
              <a:t>Krest faktor</a:t>
            </a:r>
            <a:endParaRPr lang="en-GB" sz="1800" b="1" dirty="0">
              <a:solidFill>
                <a:srgbClr val="990000"/>
              </a:solidFill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83568" y="5996801"/>
            <a:ext cx="7847896" cy="456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1800" b="1" i="1" dirty="0">
                <a:solidFill>
                  <a:srgbClr val="000066"/>
                </a:solidFill>
                <a:cs typeface="Times New Roman" pitchFamily="18" charset="0"/>
              </a:rPr>
              <a:t>Složeni signal sa više prostoperiodičnih komponenata</a:t>
            </a:r>
            <a:endParaRPr lang="en-GB" sz="1800" b="1" i="1" dirty="0">
              <a:solidFill>
                <a:srgbClr val="000066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AA242330-6F3F-4AD6-9BD8-4745C88A6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037" y="1019844"/>
            <a:ext cx="5977283" cy="4057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Osnovni deskriptori signala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67544" y="5013176"/>
            <a:ext cx="84240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1800" b="1" dirty="0">
                <a:solidFill>
                  <a:srgbClr val="990000"/>
                </a:solidFill>
                <a:cs typeface="Times New Roman" pitchFamily="18" charset="0"/>
              </a:rPr>
              <a:t>E</a:t>
            </a:r>
            <a:r>
              <a:rPr lang="hr-HR" sz="1800" b="1" dirty="0">
                <a:solidFill>
                  <a:srgbClr val="990000"/>
                </a:solidFill>
                <a:latin typeface="Arial" charset="0"/>
                <a:cs typeface="Times New Roman" pitchFamily="18" charset="0"/>
              </a:rPr>
              <a:t>fektivna vrednost (</a:t>
            </a:r>
            <a:r>
              <a:rPr lang="hr-HR" sz="1800" b="1" dirty="0">
                <a:solidFill>
                  <a:srgbClr val="990000"/>
                </a:solidFill>
                <a:cs typeface="Times New Roman" pitchFamily="18" charset="0"/>
              </a:rPr>
              <a:t>RMS)</a:t>
            </a:r>
            <a:r>
              <a:rPr lang="hr-HR" sz="1800" b="1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hr-HR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opisuje energetski sadržaj, odnosno srednju vrednost energije vibracionog signala.</a:t>
            </a:r>
            <a:r>
              <a:rPr lang="en-US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 </a:t>
            </a:r>
            <a:endParaRPr lang="x-none" sz="1800" b="1" dirty="0">
              <a:solidFill>
                <a:srgbClr val="000066"/>
              </a:solidFill>
              <a:latin typeface="Arial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hr-HR" sz="1800" b="1" dirty="0">
                <a:solidFill>
                  <a:srgbClr val="000066"/>
                </a:solidFill>
                <a:cs typeface="Times New Roman" pitchFamily="18" charset="0"/>
              </a:rPr>
              <a:t>Određuje se korišćenjem dve vremenske konstante: </a:t>
            </a:r>
            <a:r>
              <a:rPr lang="hr-HR" sz="1800" b="1" i="1" dirty="0">
                <a:solidFill>
                  <a:srgbClr val="000066"/>
                </a:solidFill>
                <a:cs typeface="Times New Roman" pitchFamily="18" charset="0"/>
              </a:rPr>
              <a:t>fast</a:t>
            </a:r>
            <a:r>
              <a:rPr lang="hr-HR" sz="1800" b="1" dirty="0">
                <a:solidFill>
                  <a:srgbClr val="000066"/>
                </a:solidFill>
                <a:cs typeface="Times New Roman" pitchFamily="18" charset="0"/>
              </a:rPr>
              <a:t> (1/8 s) i </a:t>
            </a:r>
            <a:r>
              <a:rPr lang="hr-HR" sz="1800" b="1" i="1" dirty="0">
                <a:solidFill>
                  <a:srgbClr val="000066"/>
                </a:solidFill>
                <a:cs typeface="Times New Roman" pitchFamily="18" charset="0"/>
              </a:rPr>
              <a:t>slow</a:t>
            </a:r>
            <a:r>
              <a:rPr lang="hr-HR" sz="1800" b="1" dirty="0">
                <a:solidFill>
                  <a:srgbClr val="000066"/>
                </a:solidFill>
                <a:cs typeface="Times New Roman" pitchFamily="18" charset="0"/>
              </a:rPr>
              <a:t> (1 s).</a:t>
            </a:r>
            <a:endParaRPr lang="en-GB" sz="1800" b="1" dirty="0">
              <a:solidFill>
                <a:srgbClr val="000066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17" name="Picture 11" descr="C:\Program Files\Microsoft Office\MEDIA\OFFICE12\Bullets\BD21298_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229200"/>
            <a:ext cx="144000" cy="144000"/>
          </a:xfrm>
          <a:prstGeom prst="rect">
            <a:avLst/>
          </a:prstGeom>
          <a:noFill/>
        </p:spPr>
      </p:pic>
      <p:sp>
        <p:nvSpPr>
          <p:cNvPr id="10" name="Rectangle 15">
            <a:extLst>
              <a:ext uri="{FF2B5EF4-FFF2-40B4-BE49-F238E27FC236}">
                <a16:creationId xmlns:a16="http://schemas.microsoft.com/office/drawing/2014/main" id="{EEB6584C-4937-44CA-999E-A6FF8F9CF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Osnovni deskriptori signala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67544" y="5013176"/>
            <a:ext cx="8424000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1800" b="1" dirty="0">
                <a:solidFill>
                  <a:srgbClr val="990000"/>
                </a:solidFill>
                <a:latin typeface="Arial" charset="0"/>
                <a:cs typeface="Times New Roman" pitchFamily="18" charset="0"/>
              </a:rPr>
              <a:t>Ekvivalentna vrednost ubrzanja a</a:t>
            </a:r>
            <a:r>
              <a:rPr lang="hr-HR" sz="1800" b="1" baseline="-25000" dirty="0">
                <a:solidFill>
                  <a:srgbClr val="990000"/>
                </a:solidFill>
                <a:latin typeface="Arial" charset="0"/>
                <a:cs typeface="Times New Roman" pitchFamily="18" charset="0"/>
              </a:rPr>
              <a:t>eq</a:t>
            </a:r>
            <a:r>
              <a:rPr lang="hr-HR" sz="1800" b="1" dirty="0">
                <a:solidFill>
                  <a:srgbClr val="99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hr-HR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- konstantna vrednost ubrzanja koja u nekom vremenskom intervalu T ima istu vrednost energije kao i efektivna vrednost ubrzanja.</a:t>
            </a:r>
            <a:r>
              <a:rPr lang="en-US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hr-HR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 </a:t>
            </a:r>
            <a:endParaRPr lang="en-GB" sz="1800" b="1" dirty="0">
              <a:solidFill>
                <a:srgbClr val="000066"/>
              </a:solidFill>
              <a:latin typeface="Arial" charset="0"/>
              <a:cs typeface="Times New Roman" pitchFamily="18" charset="0"/>
            </a:endParaRPr>
          </a:p>
        </p:txBody>
      </p:sp>
      <p:grpSp>
        <p:nvGrpSpPr>
          <p:cNvPr id="16" name="Group 5"/>
          <p:cNvGrpSpPr>
            <a:grpSpLocks noChangeAspect="1"/>
          </p:cNvGrpSpPr>
          <p:nvPr/>
        </p:nvGrpSpPr>
        <p:grpSpPr bwMode="auto">
          <a:xfrm>
            <a:off x="1728000" y="1078044"/>
            <a:ext cx="5688000" cy="3935132"/>
            <a:chOff x="975" y="346"/>
            <a:chExt cx="3732" cy="2556"/>
          </a:xfrm>
        </p:grpSpPr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5" y="346"/>
              <a:ext cx="3732" cy="2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Rectangle 7"/>
            <p:cNvSpPr>
              <a:spLocks noChangeArrowheads="1"/>
            </p:cNvSpPr>
            <p:nvPr/>
          </p:nvSpPr>
          <p:spPr bwMode="auto">
            <a:xfrm>
              <a:off x="1519" y="1616"/>
              <a:ext cx="2586" cy="1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0" name="Picture 11" descr="C:\Program Files\Microsoft Office\MEDIA\OFFICE12\Bullets\BD21298_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229200"/>
            <a:ext cx="144000" cy="144000"/>
          </a:xfrm>
          <a:prstGeom prst="rect">
            <a:avLst/>
          </a:prstGeom>
          <a:noFill/>
        </p:spPr>
      </p:pic>
      <p:sp>
        <p:nvSpPr>
          <p:cNvPr id="13" name="Rectangle 15">
            <a:extLst>
              <a:ext uri="{FF2B5EF4-FFF2-40B4-BE49-F238E27FC236}">
                <a16:creationId xmlns:a16="http://schemas.microsoft.com/office/drawing/2014/main" id="{2AA6F9D9-3835-4B63-999B-31652B4F9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Osnovni deskriptori signala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28638" y="4699010"/>
            <a:ext cx="842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1800" b="1" dirty="0">
                <a:solidFill>
                  <a:srgbClr val="990000"/>
                </a:solidFill>
                <a:latin typeface="Arial" charset="0"/>
                <a:cs typeface="Times New Roman" pitchFamily="18" charset="0"/>
              </a:rPr>
              <a:t>Krest faktor (CF) </a:t>
            </a:r>
            <a:r>
              <a:rPr lang="hr-HR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je bezdimenzionalna veličina koja opisuje talasni oblik signala i ukazuje na pojavu pikova u signalu.</a:t>
            </a:r>
          </a:p>
          <a:p>
            <a:pPr>
              <a:lnSpc>
                <a:spcPct val="150000"/>
              </a:lnSpc>
            </a:pPr>
            <a:r>
              <a:rPr lang="hr-HR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CF  = 1.41   </a:t>
            </a:r>
            <a:r>
              <a:rPr lang="hr-HR" sz="1800" b="1" dirty="0">
                <a:solidFill>
                  <a:srgbClr val="000066"/>
                </a:solidFill>
                <a:cs typeface="Times New Roman" pitchFamily="18" charset="0"/>
              </a:rPr>
              <a:t>za sinusni signal ;</a:t>
            </a:r>
          </a:p>
          <a:p>
            <a:pPr>
              <a:lnSpc>
                <a:spcPct val="150000"/>
              </a:lnSpc>
            </a:pPr>
            <a:r>
              <a:rPr lang="hr-HR" sz="1800" b="1" dirty="0">
                <a:solidFill>
                  <a:srgbClr val="000066"/>
                </a:solidFill>
                <a:cs typeface="Times New Roman" pitchFamily="18" charset="0"/>
              </a:rPr>
              <a:t>CF  = 1.0   za</a:t>
            </a:r>
            <a:r>
              <a:rPr lang="hr-HR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hr-HR" sz="1800" b="1" dirty="0" err="1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jednosmerni</a:t>
            </a:r>
            <a:r>
              <a:rPr lang="hr-HR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 signal.</a:t>
            </a:r>
            <a:r>
              <a:rPr lang="en-US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hr-HR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 </a:t>
            </a:r>
            <a:endParaRPr lang="en-GB" sz="1800" b="1" dirty="0">
              <a:solidFill>
                <a:srgbClr val="000066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000" y="1116669"/>
            <a:ext cx="5760000" cy="3752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1" descr="C:\Program Files\Microsoft Office\MEDIA\OFFICE12\Bullets\BD21298_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484" y="4918212"/>
            <a:ext cx="144000" cy="144000"/>
          </a:xfrm>
          <a:prstGeom prst="rect">
            <a:avLst/>
          </a:prstGeom>
          <a:noFill/>
        </p:spPr>
      </p:pic>
      <p:sp>
        <p:nvSpPr>
          <p:cNvPr id="10" name="Rectangle 15">
            <a:extLst>
              <a:ext uri="{FF2B5EF4-FFF2-40B4-BE49-F238E27FC236}">
                <a16:creationId xmlns:a16="http://schemas.microsoft.com/office/drawing/2014/main" id="{64A7B962-A9A1-4D12-9959-44822B22E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Tipovi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" y="1196752"/>
            <a:ext cx="8677275" cy="502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15">
            <a:extLst>
              <a:ext uri="{FF2B5EF4-FFF2-40B4-BE49-F238E27FC236}">
                <a16:creationId xmlns:a16="http://schemas.microsoft.com/office/drawing/2014/main" id="{FA7FBB23-FE6D-4397-AFC6-6957474BF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tv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 l="9886" t="2264" r="4875" b="63004"/>
          <a:stretch>
            <a:fillRect/>
          </a:stretch>
        </p:blipFill>
        <p:spPr bwMode="auto">
          <a:xfrm>
            <a:off x="2252406" y="1422488"/>
            <a:ext cx="6360111" cy="4238760"/>
          </a:xfrm>
          <a:prstGeom prst="rect">
            <a:avLst/>
          </a:prstGeom>
          <a:noFill/>
        </p:spPr>
      </p:pic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395536" y="1877923"/>
            <a:ext cx="196570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hr-HR" sz="1600" b="1" i="1" dirty="0">
                <a:solidFill>
                  <a:srgbClr val="000066"/>
                </a:solidFill>
                <a:latin typeface="Arial" charset="0"/>
              </a:rPr>
              <a:t>prostoperiodično (harmonijsko) kretanje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Tipovi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137105" y="4079370"/>
            <a:ext cx="12241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hr-HR" sz="1600" b="1" i="1" dirty="0">
                <a:solidFill>
                  <a:srgbClr val="000066"/>
                </a:solidFill>
              </a:rPr>
              <a:t>složeno periodično kretanje</a:t>
            </a: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EA4ACAAC-77EE-454D-A2A1-E10F8F058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Tipovi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727325" y="1358436"/>
            <a:ext cx="3671887" cy="4710841"/>
            <a:chOff x="5220593" y="1340768"/>
            <a:chExt cx="3671887" cy="4710841"/>
          </a:xfrm>
        </p:grpSpPr>
        <p:pic>
          <p:nvPicPr>
            <p:cNvPr id="25" name="Picture 16" descr="tv"/>
            <p:cNvPicPr>
              <a:picLocks noChangeAspect="1" noChangeArrowheads="1"/>
            </p:cNvPicPr>
            <p:nvPr/>
          </p:nvPicPr>
          <p:blipFill>
            <a:blip r:embed="rId3" cstate="print">
              <a:lum bright="6000" contrast="12000"/>
            </a:blip>
            <a:srcRect l="9886" t="39261"/>
            <a:stretch>
              <a:fillRect/>
            </a:stretch>
          </p:blipFill>
          <p:spPr bwMode="auto">
            <a:xfrm>
              <a:off x="5220593" y="1340768"/>
              <a:ext cx="3633788" cy="4392612"/>
            </a:xfrm>
            <a:prstGeom prst="rect">
              <a:avLst/>
            </a:prstGeom>
            <a:noFill/>
          </p:spPr>
        </p:pic>
        <p:sp>
          <p:nvSpPr>
            <p:cNvPr id="26" name="Rectangle 17"/>
            <p:cNvSpPr>
              <a:spLocks noChangeArrowheads="1"/>
            </p:cNvSpPr>
            <p:nvPr/>
          </p:nvSpPr>
          <p:spPr bwMode="auto">
            <a:xfrm>
              <a:off x="7381180" y="5124105"/>
              <a:ext cx="1511300" cy="5811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6220912" y="2442647"/>
              <a:ext cx="189667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sr-Latn-CS" sz="1600" b="1" dirty="0">
                  <a:solidFill>
                    <a:srgbClr val="990000"/>
                  </a:solidFill>
                  <a:latin typeface="Arial" charset="0"/>
                </a:rPr>
                <a:t>slučajne vibracije</a:t>
              </a:r>
              <a:endParaRPr lang="en-US" sz="1600" b="1" dirty="0">
                <a:solidFill>
                  <a:srgbClr val="990000"/>
                </a:solidFill>
                <a:latin typeface="Arial" charset="0"/>
              </a:endParaRP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6055002" y="3882509"/>
              <a:ext cx="222849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sr-Latn-CS" sz="1600" b="1">
                  <a:solidFill>
                    <a:srgbClr val="990000"/>
                  </a:solidFill>
                  <a:latin typeface="Arial" charset="0"/>
                </a:rPr>
                <a:t>tranzijentne vibracije</a:t>
              </a:r>
              <a:endParaRPr lang="en-US" sz="1600" b="1">
                <a:solidFill>
                  <a:srgbClr val="990000"/>
                </a:solidFill>
                <a:latin typeface="Arial" charset="0"/>
              </a:endParaRP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5449873" y="5466834"/>
              <a:ext cx="343876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sr-Latn-CS" sz="1600" b="1" dirty="0">
                  <a:solidFill>
                    <a:srgbClr val="990000"/>
                  </a:solidFill>
                </a:rPr>
                <a:t>kontinualne</a:t>
              </a:r>
            </a:p>
            <a:p>
              <a:r>
                <a:rPr lang="sr-Latn-CS" sz="1600" b="1" dirty="0">
                  <a:solidFill>
                    <a:srgbClr val="990000"/>
                  </a:solidFill>
                </a:rPr>
                <a:t>(tranzijentne ponovljive) v</a:t>
              </a:r>
              <a:r>
                <a:rPr lang="sr-Latn-CS" sz="1600" b="1" dirty="0">
                  <a:solidFill>
                    <a:srgbClr val="990000"/>
                  </a:solidFill>
                  <a:latin typeface="Arial" charset="0"/>
                </a:rPr>
                <a:t>ibracije</a:t>
              </a:r>
              <a:endParaRPr lang="en-US" sz="1600" b="1" dirty="0">
                <a:solidFill>
                  <a:srgbClr val="990000"/>
                </a:solidFill>
                <a:latin typeface="Arial" charset="0"/>
              </a:endParaRPr>
            </a:p>
          </p:txBody>
        </p:sp>
      </p:grpSp>
      <p:sp>
        <p:nvSpPr>
          <p:cNvPr id="13" name="Rectangle 15">
            <a:extLst>
              <a:ext uri="{FF2B5EF4-FFF2-40B4-BE49-F238E27FC236}">
                <a16:creationId xmlns:a16="http://schemas.microsoft.com/office/drawing/2014/main" id="{3097809D-0BC5-497C-8DEF-EF64DF5F0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Stepeni slobode kretanja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grpSp>
        <p:nvGrpSpPr>
          <p:cNvPr id="31" name="Group 19"/>
          <p:cNvGrpSpPr>
            <a:grpSpLocks noChangeAspect="1"/>
          </p:cNvGrpSpPr>
          <p:nvPr/>
        </p:nvGrpSpPr>
        <p:grpSpPr bwMode="auto">
          <a:xfrm>
            <a:off x="2381075" y="1485056"/>
            <a:ext cx="4242297" cy="4426745"/>
            <a:chOff x="3528" y="1661"/>
            <a:chExt cx="2116" cy="2208"/>
          </a:xfrm>
        </p:grpSpPr>
        <p:pic>
          <p:nvPicPr>
            <p:cNvPr id="35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 l="11095"/>
            <a:stretch>
              <a:fillRect/>
            </a:stretch>
          </p:blipFill>
          <p:spPr bwMode="auto">
            <a:xfrm>
              <a:off x="3528" y="1661"/>
              <a:ext cx="2116" cy="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6" name="Text Box 18"/>
            <p:cNvSpPr txBox="1">
              <a:spLocks noChangeArrowheads="1"/>
            </p:cNvSpPr>
            <p:nvPr/>
          </p:nvSpPr>
          <p:spPr bwMode="auto">
            <a:xfrm>
              <a:off x="3560" y="2659"/>
              <a:ext cx="684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sr-Latn-CS" sz="1600" b="0">
                  <a:latin typeface="Arial" charset="0"/>
                </a:rPr>
                <a:t>Amplituda</a:t>
              </a:r>
              <a:endParaRPr lang="en-US" sz="1600" b="0">
                <a:latin typeface="Arial" charset="0"/>
              </a:endParaRPr>
            </a:p>
          </p:txBody>
        </p:sp>
      </p:grpSp>
      <p:sp>
        <p:nvSpPr>
          <p:cNvPr id="10" name="Rectangle 15">
            <a:extLst>
              <a:ext uri="{FF2B5EF4-FFF2-40B4-BE49-F238E27FC236}">
                <a16:creationId xmlns:a16="http://schemas.microsoft.com/office/drawing/2014/main" id="{FA28E6E1-CE85-4166-8573-B5F674B1C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Stepeni slobode kretanja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4097" y="1258242"/>
            <a:ext cx="4655806" cy="490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15">
            <a:extLst>
              <a:ext uri="{FF2B5EF4-FFF2-40B4-BE49-F238E27FC236}">
                <a16:creationId xmlns:a16="http://schemas.microsoft.com/office/drawing/2014/main" id="{EEECA2D2-4B73-491A-8E4D-68D0F0767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Uvod / Definicija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pic>
        <p:nvPicPr>
          <p:cNvPr id="11" name="Picture 10" descr="cogs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4323" y="5266521"/>
            <a:ext cx="1320165" cy="1186815"/>
          </a:xfrm>
          <a:prstGeom prst="rect">
            <a:avLst/>
          </a:prstGeom>
          <a:noFill/>
        </p:spPr>
      </p:pic>
      <p:pic>
        <p:nvPicPr>
          <p:cNvPr id="75777" name="Picture 1" descr="E:\My Documents\Downloads\machine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5438" y="1340768"/>
            <a:ext cx="5953125" cy="4238625"/>
          </a:xfrm>
          <a:prstGeom prst="rect">
            <a:avLst/>
          </a:prstGeom>
          <a:noFill/>
        </p:spPr>
      </p:pic>
      <p:sp>
        <p:nvSpPr>
          <p:cNvPr id="9" name="Rectangle 15">
            <a:extLst>
              <a:ext uri="{FF2B5EF4-FFF2-40B4-BE49-F238E27FC236}">
                <a16:creationId xmlns:a16="http://schemas.microsoft.com/office/drawing/2014/main" id="{66C38472-79C4-4C80-8158-3CE7EBC07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Stepeni slobode kretanja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pic>
        <p:nvPicPr>
          <p:cNvPr id="20" name="Picture 19" descr="Odzi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340768"/>
            <a:ext cx="8424863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2843808" y="4653136"/>
            <a:ext cx="3456384" cy="456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1800" b="1" i="1" dirty="0">
                <a:solidFill>
                  <a:srgbClr val="000066"/>
                </a:solidFill>
                <a:cs typeface="Arial" charset="0"/>
              </a:rPr>
              <a:t>R</a:t>
            </a:r>
            <a:r>
              <a:rPr lang="hr-HR" sz="1800" b="1" i="1" dirty="0">
                <a:solidFill>
                  <a:srgbClr val="000066"/>
                </a:solidFill>
                <a:latin typeface="Arial" charset="0"/>
                <a:cs typeface="Arial" charset="0"/>
              </a:rPr>
              <a:t>otor u sprezi sa ležajevima</a:t>
            </a:r>
            <a:endParaRPr lang="en-GB" sz="1800" b="1" i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9E1CAB21-A48C-4DFF-A441-E9252889D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4" descr="ljudsko telo"/>
          <p:cNvPicPr>
            <a:picLocks noChangeAspect="1" noChangeArrowheads="1"/>
          </p:cNvPicPr>
          <p:nvPr/>
        </p:nvPicPr>
        <p:blipFill>
          <a:blip r:embed="rId3" cstate="print"/>
          <a:srcRect l="16348" t="2838" r="10899" b="1278"/>
          <a:stretch>
            <a:fillRect/>
          </a:stretch>
        </p:blipFill>
        <p:spPr bwMode="auto">
          <a:xfrm>
            <a:off x="5436096" y="1052736"/>
            <a:ext cx="3528392" cy="5400600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Stepeni slobode kretanja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pic>
        <p:nvPicPr>
          <p:cNvPr id="82946" name="Picture 2" descr="http://automatizacija1.etf.rs/poglavlja/Robotika%208_files/image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080" y="2420888"/>
            <a:ext cx="4932000" cy="2518647"/>
          </a:xfrm>
          <a:prstGeom prst="rect">
            <a:avLst/>
          </a:prstGeom>
          <a:noFill/>
        </p:spPr>
      </p:pic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899592" y="4869160"/>
            <a:ext cx="396044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1800" b="1" i="1" dirty="0">
                <a:solidFill>
                  <a:srgbClr val="000066"/>
                </a:solidFill>
                <a:cs typeface="Arial" charset="0"/>
              </a:rPr>
              <a:t>Stepeni slobode kretanja zgloba</a:t>
            </a:r>
            <a:endParaRPr lang="en-GB" sz="1800" b="1" i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959B722C-B83C-4C2D-A444-4341B15A1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Harmonijske vibracije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grpSp>
        <p:nvGrpSpPr>
          <p:cNvPr id="17" name="Group 19"/>
          <p:cNvGrpSpPr>
            <a:grpSpLocks noChangeAspect="1"/>
          </p:cNvGrpSpPr>
          <p:nvPr/>
        </p:nvGrpSpPr>
        <p:grpSpPr bwMode="auto">
          <a:xfrm>
            <a:off x="2032430" y="980728"/>
            <a:ext cx="4131628" cy="2009808"/>
            <a:chOff x="431" y="1298"/>
            <a:chExt cx="4944" cy="2405"/>
          </a:xfrm>
        </p:grpSpPr>
        <p:pic>
          <p:nvPicPr>
            <p:cNvPr id="19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431" y="1298"/>
              <a:ext cx="4944" cy="2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Line 11"/>
            <p:cNvSpPr>
              <a:spLocks noChangeShapeType="1"/>
            </p:cNvSpPr>
            <p:nvPr/>
          </p:nvSpPr>
          <p:spPr bwMode="auto">
            <a:xfrm flipV="1">
              <a:off x="3018" y="1653"/>
              <a:ext cx="747" cy="56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2"/>
            <p:cNvSpPr>
              <a:spLocks noChangeShapeType="1"/>
            </p:cNvSpPr>
            <p:nvPr/>
          </p:nvSpPr>
          <p:spPr bwMode="auto">
            <a:xfrm flipV="1">
              <a:off x="3077" y="2406"/>
              <a:ext cx="730" cy="4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3"/>
            <p:cNvSpPr>
              <a:spLocks noChangeShapeType="1"/>
            </p:cNvSpPr>
            <p:nvPr/>
          </p:nvSpPr>
          <p:spPr bwMode="auto">
            <a:xfrm>
              <a:off x="3004" y="2610"/>
              <a:ext cx="755" cy="671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Oval 15"/>
            <p:cNvSpPr>
              <a:spLocks noChangeArrowheads="1"/>
            </p:cNvSpPr>
            <p:nvPr/>
          </p:nvSpPr>
          <p:spPr bwMode="auto">
            <a:xfrm>
              <a:off x="2615" y="2115"/>
              <a:ext cx="492" cy="589"/>
            </a:xfrm>
            <a:prstGeom prst="ellipse">
              <a:avLst/>
            </a:prstGeom>
            <a:solidFill>
              <a:srgbClr val="FFCC66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sr-Latn-CS" sz="1200" b="1" dirty="0">
                  <a:solidFill>
                    <a:srgbClr val="FF3300"/>
                  </a:solidFill>
                  <a:latin typeface="Arial" charset="0"/>
                </a:rPr>
                <a:t>FFT</a:t>
              </a:r>
              <a:endParaRPr lang="en-US" sz="1200" b="1" dirty="0">
                <a:solidFill>
                  <a:srgbClr val="FF3300"/>
                </a:solidFill>
                <a:latin typeface="Arial" charset="0"/>
              </a:endParaRPr>
            </a:p>
          </p:txBody>
        </p:sp>
        <p:pic>
          <p:nvPicPr>
            <p:cNvPr id="24" name="Picture 7" descr="200px-Fourier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26" y="2750"/>
              <a:ext cx="633" cy="725"/>
            </a:xfrm>
            <a:prstGeom prst="rect">
              <a:avLst/>
            </a:prstGeom>
            <a:noFill/>
          </p:spPr>
        </p:pic>
        <p:sp>
          <p:nvSpPr>
            <p:cNvPr id="25" name="Rectangle 18"/>
            <p:cNvSpPr>
              <a:spLocks noChangeArrowheads="1"/>
            </p:cNvSpPr>
            <p:nvPr/>
          </p:nvSpPr>
          <p:spPr bwMode="auto">
            <a:xfrm>
              <a:off x="2064" y="2341"/>
              <a:ext cx="136" cy="1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Line 10"/>
            <p:cNvSpPr>
              <a:spLocks noChangeShapeType="1"/>
            </p:cNvSpPr>
            <p:nvPr/>
          </p:nvSpPr>
          <p:spPr bwMode="auto">
            <a:xfrm>
              <a:off x="2072" y="2404"/>
              <a:ext cx="529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27"/>
          <p:cNvGrpSpPr>
            <a:grpSpLocks noChangeAspect="1"/>
          </p:cNvGrpSpPr>
          <p:nvPr/>
        </p:nvGrpSpPr>
        <p:grpSpPr bwMode="auto">
          <a:xfrm>
            <a:off x="1536305" y="3068960"/>
            <a:ext cx="5931838" cy="3397611"/>
            <a:chOff x="91" y="1107"/>
            <a:chExt cx="4822" cy="2787"/>
          </a:xfrm>
        </p:grpSpPr>
        <p:pic>
          <p:nvPicPr>
            <p:cNvPr id="31" name="Picture 16" descr="fft-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" y="1107"/>
              <a:ext cx="4800" cy="1416"/>
            </a:xfrm>
            <a:prstGeom prst="rect">
              <a:avLst/>
            </a:prstGeom>
            <a:noFill/>
          </p:spPr>
        </p:pic>
        <p:pic>
          <p:nvPicPr>
            <p:cNvPr id="32" name="Picture 18" descr="fft-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3" y="2478"/>
              <a:ext cx="4800" cy="1416"/>
            </a:xfrm>
            <a:prstGeom prst="rect">
              <a:avLst/>
            </a:prstGeom>
            <a:noFill/>
          </p:spPr>
        </p:pic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 rot="-5400000">
              <a:off x="-90" y="2736"/>
              <a:ext cx="542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sr-Latn-CS" sz="1000" b="0">
                  <a:latin typeface="Arial" charset="0"/>
                </a:rPr>
                <a:t>amplituda</a:t>
              </a:r>
              <a:endParaRPr lang="en-US" sz="1000" b="0">
                <a:latin typeface="Arial" charset="0"/>
              </a:endParaRP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 rot="-5400000">
              <a:off x="-82" y="1361"/>
              <a:ext cx="542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sr-Latn-CS" sz="1000" b="0">
                  <a:latin typeface="Arial" charset="0"/>
                </a:rPr>
                <a:t>amplituda</a:t>
              </a:r>
              <a:endParaRPr lang="en-US" sz="1000" b="0">
                <a:latin typeface="Arial" charset="0"/>
              </a:endParaRPr>
            </a:p>
          </p:txBody>
        </p:sp>
        <p:sp>
          <p:nvSpPr>
            <p:cNvPr id="35" name="Text Box 21"/>
            <p:cNvSpPr txBox="1">
              <a:spLocks noChangeArrowheads="1"/>
            </p:cNvSpPr>
            <p:nvPr/>
          </p:nvSpPr>
          <p:spPr bwMode="auto">
            <a:xfrm rot="-5400000">
              <a:off x="2327" y="1361"/>
              <a:ext cx="542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sr-Latn-CS" sz="1000" b="0">
                  <a:latin typeface="Arial" charset="0"/>
                </a:rPr>
                <a:t>amplituda</a:t>
              </a:r>
              <a:endParaRPr lang="en-US" sz="1000" b="0">
                <a:latin typeface="Arial" charset="0"/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 rot="-5400000">
              <a:off x="2327" y="2715"/>
              <a:ext cx="542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sr-Latn-CS" sz="1000" b="0">
                  <a:latin typeface="Arial" charset="0"/>
                </a:rPr>
                <a:t>amplituda</a:t>
              </a:r>
              <a:endParaRPr lang="en-US" sz="1000" b="0">
                <a:latin typeface="Arial" charset="0"/>
              </a:endParaRPr>
            </a:p>
          </p:txBody>
        </p:sp>
        <p:sp>
          <p:nvSpPr>
            <p:cNvPr id="37" name="Text Box 23"/>
            <p:cNvSpPr txBox="1">
              <a:spLocks noChangeArrowheads="1"/>
            </p:cNvSpPr>
            <p:nvPr/>
          </p:nvSpPr>
          <p:spPr bwMode="auto">
            <a:xfrm>
              <a:off x="4286" y="2195"/>
              <a:ext cx="580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b="0">
                  <a:latin typeface="Arial" charset="0"/>
                </a:rPr>
                <a:t>frekvencija</a:t>
              </a:r>
            </a:p>
          </p:txBody>
        </p:sp>
        <p:sp>
          <p:nvSpPr>
            <p:cNvPr id="38" name="Text Box 24"/>
            <p:cNvSpPr txBox="1">
              <a:spLocks noChangeArrowheads="1"/>
            </p:cNvSpPr>
            <p:nvPr/>
          </p:nvSpPr>
          <p:spPr bwMode="auto">
            <a:xfrm>
              <a:off x="4286" y="3601"/>
              <a:ext cx="580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b="0">
                  <a:latin typeface="Arial" charset="0"/>
                </a:rPr>
                <a:t>frekvencija</a:t>
              </a:r>
            </a:p>
          </p:txBody>
        </p:sp>
        <p:sp>
          <p:nvSpPr>
            <p:cNvPr id="39" name="Text Box 25"/>
            <p:cNvSpPr txBox="1">
              <a:spLocks noChangeArrowheads="1"/>
            </p:cNvSpPr>
            <p:nvPr/>
          </p:nvSpPr>
          <p:spPr bwMode="auto">
            <a:xfrm>
              <a:off x="1954" y="1640"/>
              <a:ext cx="394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b="0">
                  <a:latin typeface="Arial" charset="0"/>
                </a:rPr>
                <a:t>vreme</a:t>
              </a:r>
            </a:p>
          </p:txBody>
        </p:sp>
        <p:sp>
          <p:nvSpPr>
            <p:cNvPr id="40" name="Text Box 26"/>
            <p:cNvSpPr txBox="1">
              <a:spLocks noChangeArrowheads="1"/>
            </p:cNvSpPr>
            <p:nvPr/>
          </p:nvSpPr>
          <p:spPr bwMode="auto">
            <a:xfrm>
              <a:off x="1954" y="3466"/>
              <a:ext cx="394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b="0">
                  <a:latin typeface="Arial" charset="0"/>
                </a:rPr>
                <a:t>vreme</a:t>
              </a:r>
            </a:p>
          </p:txBody>
        </p:sp>
      </p:grpSp>
      <p:sp>
        <p:nvSpPr>
          <p:cNvPr id="27" name="Rectangle 15">
            <a:extLst>
              <a:ext uri="{FF2B5EF4-FFF2-40B4-BE49-F238E27FC236}">
                <a16:creationId xmlns:a16="http://schemas.microsoft.com/office/drawing/2014/main" id="{C1C7F0A0-36CA-494F-94FD-919FF9EDE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Harmonijske vibracije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grpSp>
        <p:nvGrpSpPr>
          <p:cNvPr id="17" name="Group 14"/>
          <p:cNvGrpSpPr>
            <a:grpSpLocks/>
          </p:cNvGrpSpPr>
          <p:nvPr/>
        </p:nvGrpSpPr>
        <p:grpSpPr bwMode="auto">
          <a:xfrm>
            <a:off x="323528" y="1196752"/>
            <a:ext cx="3384550" cy="2811462"/>
            <a:chOff x="158" y="2115"/>
            <a:chExt cx="2132" cy="1771"/>
          </a:xfrm>
        </p:grpSpPr>
        <p:graphicFrame>
          <p:nvGraphicFramePr>
            <p:cNvPr id="18" name="Object 8"/>
            <p:cNvGraphicFramePr>
              <a:graphicFrameLocks noChangeAspect="1"/>
            </p:cNvGraphicFramePr>
            <p:nvPr/>
          </p:nvGraphicFramePr>
          <p:xfrm>
            <a:off x="158" y="2115"/>
            <a:ext cx="2132" cy="17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22783800" imgH="26527125" progId="CorelDraw.Graphic.12">
                    <p:embed/>
                  </p:oleObj>
                </mc:Choice>
                <mc:Fallback>
                  <p:oleObj name="CorelDRAW" r:id="rId3" imgW="22783800" imgH="26527125" progId="CorelDraw.Graphic.12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790" t="6683" r="8275" b="31198"/>
                        <a:stretch>
                          <a:fillRect/>
                        </a:stretch>
                      </p:blipFill>
                      <p:spPr bwMode="auto">
                        <a:xfrm>
                          <a:off x="158" y="2115"/>
                          <a:ext cx="2132" cy="177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1543" y="2655"/>
              <a:ext cx="24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sr-Latn-CS" sz="1800" b="0" i="1" dirty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sr-Latn-CS" sz="1800" b="0" baseline="-25000" dirty="0">
                  <a:latin typeface="Times New Roman" pitchFamily="18" charset="0"/>
                  <a:cs typeface="Times New Roman" pitchFamily="18" charset="0"/>
                </a:rPr>
                <a:t>z</a:t>
              </a:r>
              <a:endParaRPr lang="en-US" sz="1800" b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Line 12"/>
            <p:cNvSpPr>
              <a:spLocks noChangeShapeType="1"/>
            </p:cNvSpPr>
            <p:nvPr/>
          </p:nvSpPr>
          <p:spPr bwMode="auto">
            <a:xfrm flipH="1">
              <a:off x="1202" y="2614"/>
              <a:ext cx="5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>
              <a:off x="974" y="2523"/>
              <a:ext cx="29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sr-Latn-CS" sz="1800" b="0" i="1" dirty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1800" b="0" i="1" dirty="0">
                  <a:latin typeface="Times New Roman" pitchFamily="18" charset="0"/>
                  <a:cs typeface="Times New Roman" pitchFamily="18" charset="0"/>
                </a:rPr>
                <a:t>”</a:t>
              </a:r>
              <a:endParaRPr lang="en-US" sz="1800" b="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3188" name="Picture 4" descr="C:\Users\Darko Mihajlov\Downloads\harmonic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1734664"/>
            <a:ext cx="5034153" cy="3782568"/>
          </a:xfrm>
          <a:prstGeom prst="rect">
            <a:avLst/>
          </a:prstGeom>
          <a:noFill/>
        </p:spPr>
      </p:pic>
      <p:sp>
        <p:nvSpPr>
          <p:cNvPr id="13" name="Rectangle 15">
            <a:extLst>
              <a:ext uri="{FF2B5EF4-FFF2-40B4-BE49-F238E27FC236}">
                <a16:creationId xmlns:a16="http://schemas.microsoft.com/office/drawing/2014/main" id="{6E9A37E5-5A3F-400E-8E47-26BB0C9F3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Harmonijske vibracije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46666" y="1268760"/>
            <a:ext cx="3384550" cy="2811462"/>
            <a:chOff x="158" y="2115"/>
            <a:chExt cx="2132" cy="1771"/>
          </a:xfrm>
        </p:grpSpPr>
        <p:graphicFrame>
          <p:nvGraphicFramePr>
            <p:cNvPr id="18" name="Object 8"/>
            <p:cNvGraphicFramePr>
              <a:graphicFrameLocks noChangeAspect="1"/>
            </p:cNvGraphicFramePr>
            <p:nvPr/>
          </p:nvGraphicFramePr>
          <p:xfrm>
            <a:off x="158" y="2115"/>
            <a:ext cx="2132" cy="17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173798" imgH="202352" progId="CorelDraw.Graphic.12">
                    <p:embed/>
                  </p:oleObj>
                </mc:Choice>
                <mc:Fallback>
                  <p:oleObj name="CorelDRAW" r:id="rId3" imgW="173798" imgH="202352" progId="CorelDraw.Graphic.12">
                    <p:embed/>
                    <p:pic>
                      <p:nvPicPr>
                        <p:cNvPr id="0" name="Picture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790" t="6683" r="8275" b="31198"/>
                        <a:stretch>
                          <a:fillRect/>
                        </a:stretch>
                      </p:blipFill>
                      <p:spPr bwMode="auto">
                        <a:xfrm>
                          <a:off x="158" y="2115"/>
                          <a:ext cx="2132" cy="177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1543" y="2655"/>
              <a:ext cx="24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sr-Latn-CS" sz="1800" b="0" i="1" dirty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sr-Latn-CS" sz="1800" b="0" baseline="-25000" dirty="0">
                  <a:latin typeface="Times New Roman" pitchFamily="18" charset="0"/>
                  <a:cs typeface="Times New Roman" pitchFamily="18" charset="0"/>
                </a:rPr>
                <a:t>z</a:t>
              </a:r>
              <a:endParaRPr lang="en-US" sz="1800" b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Line 12"/>
            <p:cNvSpPr>
              <a:spLocks noChangeShapeType="1"/>
            </p:cNvSpPr>
            <p:nvPr/>
          </p:nvSpPr>
          <p:spPr bwMode="auto">
            <a:xfrm flipH="1">
              <a:off x="1202" y="2614"/>
              <a:ext cx="5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>
              <a:off x="974" y="2523"/>
              <a:ext cx="29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sr-Latn-CS" sz="1800" b="0" i="1" dirty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1800" b="0" i="1" dirty="0">
                  <a:latin typeface="Times New Roman" pitchFamily="18" charset="0"/>
                  <a:cs typeface="Times New Roman" pitchFamily="18" charset="0"/>
                </a:rPr>
                <a:t>”</a:t>
              </a:r>
              <a:endParaRPr lang="en-US" sz="1800" b="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25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0926498"/>
              </p:ext>
            </p:extLst>
          </p:nvPr>
        </p:nvGraphicFramePr>
        <p:xfrm>
          <a:off x="4860032" y="1282675"/>
          <a:ext cx="1800225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373600" imgH="5791200" progId="Equation.3">
                  <p:embed/>
                </p:oleObj>
              </mc:Choice>
              <mc:Fallback>
                <p:oleObj name="Equation" r:id="rId5" imgW="17373600" imgH="5791200" progId="Equation.3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1282675"/>
                        <a:ext cx="1800225" cy="590550"/>
                      </a:xfrm>
                      <a:prstGeom prst="rect">
                        <a:avLst/>
                      </a:prstGeom>
                      <a:solidFill>
                        <a:srgbClr val="FFCC66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9313325"/>
              </p:ext>
            </p:extLst>
          </p:nvPr>
        </p:nvGraphicFramePr>
        <p:xfrm>
          <a:off x="5286275" y="2205881"/>
          <a:ext cx="947738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144000" imgH="3962400" progId="Equation.3">
                  <p:embed/>
                </p:oleObj>
              </mc:Choice>
              <mc:Fallback>
                <p:oleObj name="Equation" r:id="rId7" imgW="9144000" imgH="3962400" progId="Equation.3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275" y="2205881"/>
                        <a:ext cx="947738" cy="404812"/>
                      </a:xfrm>
                      <a:prstGeom prst="rect">
                        <a:avLst/>
                      </a:prstGeom>
                      <a:solidFill>
                        <a:srgbClr val="FFCC66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2318059"/>
              </p:ext>
            </p:extLst>
          </p:nvPr>
        </p:nvGraphicFramePr>
        <p:xfrm>
          <a:off x="5191819" y="3798921"/>
          <a:ext cx="1136650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0972800" imgH="4572000" progId="Equation.3">
                  <p:embed/>
                </p:oleObj>
              </mc:Choice>
              <mc:Fallback>
                <p:oleObj name="Equation" r:id="rId9" imgW="10972800" imgH="4572000" progId="Equation.3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1819" y="3798921"/>
                        <a:ext cx="1136650" cy="466725"/>
                      </a:xfrm>
                      <a:prstGeom prst="rect">
                        <a:avLst/>
                      </a:prstGeom>
                      <a:solidFill>
                        <a:srgbClr val="FFCC66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0"/>
          <p:cNvSpPr>
            <a:spLocks noChangeArrowheads="1"/>
          </p:cNvSpPr>
          <p:nvPr/>
        </p:nvSpPr>
        <p:spPr bwMode="auto">
          <a:xfrm>
            <a:off x="3980489" y="2780928"/>
            <a:ext cx="45365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sr-Latn-CS" sz="2000" b="1" dirty="0">
                <a:solidFill>
                  <a:srgbClr val="A50021"/>
                </a:solidFill>
                <a:latin typeface="Arial" charset="0"/>
                <a:cs typeface="Arial" charset="0"/>
                <a:sym typeface="Symbol" pitchFamily="18" charset="2"/>
              </a:rPr>
              <a:t> </a:t>
            </a:r>
            <a:r>
              <a:rPr lang="sr-Latn-CS" sz="1800" b="1" dirty="0">
                <a:solidFill>
                  <a:srgbClr val="A50021"/>
                </a:solidFill>
                <a:cs typeface="Arial" charset="0"/>
                <a:sym typeface="Symbol" pitchFamily="18" charset="2"/>
              </a:rPr>
              <a:t>[rad]</a:t>
            </a:r>
            <a:r>
              <a:rPr lang="sr-Latn-CS" sz="1800" b="1" dirty="0">
                <a:solidFill>
                  <a:srgbClr val="A50021"/>
                </a:solidFill>
                <a:latin typeface="Arial" charset="0"/>
                <a:cs typeface="Arial" charset="0"/>
                <a:sym typeface="Symbol" pitchFamily="18" charset="2"/>
              </a:rPr>
              <a:t> </a:t>
            </a:r>
            <a:r>
              <a:rPr lang="sr-Latn-CS" sz="1800" b="1" dirty="0">
                <a:solidFill>
                  <a:srgbClr val="000066"/>
                </a:solidFill>
                <a:latin typeface="Arial" charset="0"/>
                <a:cs typeface="Arial" charset="0"/>
                <a:sym typeface="Symbol" pitchFamily="18" charset="2"/>
              </a:rPr>
              <a:t>- fazni stav (faza);</a:t>
            </a:r>
          </a:p>
          <a:p>
            <a:pPr algn="l"/>
            <a:r>
              <a:rPr lang="sr-Latn-CS" sz="2000" b="1" dirty="0">
                <a:solidFill>
                  <a:srgbClr val="A50021"/>
                </a:solidFill>
                <a:cs typeface="Arial" charset="0"/>
                <a:sym typeface="Symbol" pitchFamily="18" charset="2"/>
              </a:rPr>
              <a:t> </a:t>
            </a:r>
            <a:r>
              <a:rPr lang="sr-Latn-CS" sz="1800" b="1" dirty="0">
                <a:solidFill>
                  <a:srgbClr val="A50021"/>
                </a:solidFill>
                <a:cs typeface="Arial" charset="0"/>
                <a:sym typeface="Symbol" pitchFamily="18" charset="2"/>
              </a:rPr>
              <a:t>[rad/s] </a:t>
            </a:r>
            <a:r>
              <a:rPr lang="sr-Latn-CS" sz="1800" b="1" dirty="0">
                <a:solidFill>
                  <a:srgbClr val="000066"/>
                </a:solidFill>
                <a:cs typeface="Arial" charset="0"/>
                <a:sym typeface="Symbol" pitchFamily="18" charset="2"/>
              </a:rPr>
              <a:t>- ugaona (kružna) frekvencija;</a:t>
            </a:r>
          </a:p>
        </p:txBody>
      </p:sp>
      <p:graphicFrame>
        <p:nvGraphicFramePr>
          <p:cNvPr id="111622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2724032"/>
              </p:ext>
            </p:extLst>
          </p:nvPr>
        </p:nvGraphicFramePr>
        <p:xfrm>
          <a:off x="5002906" y="4614020"/>
          <a:ext cx="1514475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4630400" imgH="3657600" progId="Equation.DSMT4">
                  <p:embed/>
                </p:oleObj>
              </mc:Choice>
              <mc:Fallback>
                <p:oleObj name="Equation" r:id="rId11" imgW="14630400" imgH="3657600" progId="Equation.DSMT4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2906" y="4614020"/>
                        <a:ext cx="1514475" cy="373062"/>
                      </a:xfrm>
                      <a:prstGeom prst="rect">
                        <a:avLst/>
                      </a:prstGeom>
                      <a:solidFill>
                        <a:srgbClr val="FFCC66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5">
            <a:extLst>
              <a:ext uri="{FF2B5EF4-FFF2-40B4-BE49-F238E27FC236}">
                <a16:creationId xmlns:a16="http://schemas.microsoft.com/office/drawing/2014/main" id="{4B5F5273-3EEA-4937-8143-DB74C1B77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Harmonijske vibracije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07504" y="1683544"/>
            <a:ext cx="3384550" cy="2811462"/>
            <a:chOff x="158" y="2115"/>
            <a:chExt cx="2132" cy="1771"/>
          </a:xfrm>
        </p:grpSpPr>
        <p:graphicFrame>
          <p:nvGraphicFramePr>
            <p:cNvPr id="18" name="Object 8"/>
            <p:cNvGraphicFramePr>
              <a:graphicFrameLocks noChangeAspect="1"/>
            </p:cNvGraphicFramePr>
            <p:nvPr/>
          </p:nvGraphicFramePr>
          <p:xfrm>
            <a:off x="158" y="2115"/>
            <a:ext cx="2132" cy="17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173798" imgH="202352" progId="CorelDraw.Graphic.12">
                    <p:embed/>
                  </p:oleObj>
                </mc:Choice>
                <mc:Fallback>
                  <p:oleObj name="CorelDRAW" r:id="rId3" imgW="173798" imgH="202352" progId="CorelDraw.Graphic.12">
                    <p:embed/>
                    <p:pic>
                      <p:nvPicPr>
                        <p:cNvPr id="0" name="Picture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790" t="6683" r="8275" b="31198"/>
                        <a:stretch>
                          <a:fillRect/>
                        </a:stretch>
                      </p:blipFill>
                      <p:spPr bwMode="auto">
                        <a:xfrm>
                          <a:off x="158" y="2115"/>
                          <a:ext cx="2132" cy="177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1543" y="2655"/>
              <a:ext cx="24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sr-Latn-CS" sz="1800" b="0" i="1" dirty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sr-Latn-CS" sz="1800" b="0" baseline="-25000" dirty="0">
                  <a:latin typeface="Times New Roman" pitchFamily="18" charset="0"/>
                  <a:cs typeface="Times New Roman" pitchFamily="18" charset="0"/>
                </a:rPr>
                <a:t>z</a:t>
              </a:r>
              <a:endParaRPr lang="en-US" sz="1800" b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Line 12"/>
            <p:cNvSpPr>
              <a:spLocks noChangeShapeType="1"/>
            </p:cNvSpPr>
            <p:nvPr/>
          </p:nvSpPr>
          <p:spPr bwMode="auto">
            <a:xfrm flipH="1">
              <a:off x="1202" y="2614"/>
              <a:ext cx="5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>
              <a:off x="974" y="2523"/>
              <a:ext cx="29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sr-Latn-CS" sz="1800" b="0" i="1" dirty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1800" b="0" i="1" dirty="0">
                  <a:latin typeface="Times New Roman" pitchFamily="18" charset="0"/>
                  <a:cs typeface="Times New Roman" pitchFamily="18" charset="0"/>
                </a:rPr>
                <a:t>”</a:t>
              </a:r>
              <a:endParaRPr lang="en-US" sz="1800" b="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2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501713"/>
              </p:ext>
            </p:extLst>
          </p:nvPr>
        </p:nvGraphicFramePr>
        <p:xfrm>
          <a:off x="1103213" y="1052736"/>
          <a:ext cx="1452563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020800" imgH="5486400" progId="Equation.DSMT4">
                  <p:embed/>
                </p:oleObj>
              </mc:Choice>
              <mc:Fallback>
                <p:oleObj name="Equation" r:id="rId5" imgW="14020800" imgH="5486400" progId="Equation.DSMT4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3213" y="1052736"/>
                        <a:ext cx="1452563" cy="558800"/>
                      </a:xfrm>
                      <a:prstGeom prst="rect">
                        <a:avLst/>
                      </a:prstGeom>
                      <a:solidFill>
                        <a:srgbClr val="FFCC66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4" descr="C:\Users\Darko Mihajlov\Downloads\harmonic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47608" y="2132856"/>
            <a:ext cx="5516880" cy="4145280"/>
          </a:xfrm>
          <a:prstGeom prst="rect">
            <a:avLst/>
          </a:prstGeom>
          <a:noFill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7B12A2B-2DD4-4EBD-94B7-EAF64F112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Harmonijske vibracije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52400" y="1798985"/>
            <a:ext cx="3384550" cy="2811462"/>
            <a:chOff x="158" y="2115"/>
            <a:chExt cx="2132" cy="1771"/>
          </a:xfrm>
        </p:grpSpPr>
        <p:graphicFrame>
          <p:nvGraphicFramePr>
            <p:cNvPr id="18" name="Object 8"/>
            <p:cNvGraphicFramePr>
              <a:graphicFrameLocks noChangeAspect="1"/>
            </p:cNvGraphicFramePr>
            <p:nvPr/>
          </p:nvGraphicFramePr>
          <p:xfrm>
            <a:off x="158" y="2115"/>
            <a:ext cx="2132" cy="17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173798" imgH="202352" progId="CorelDraw.Graphic.12">
                    <p:embed/>
                  </p:oleObj>
                </mc:Choice>
                <mc:Fallback>
                  <p:oleObj name="CorelDRAW" r:id="rId3" imgW="173798" imgH="202352" progId="CorelDraw.Graphic.12">
                    <p:embed/>
                    <p:pic>
                      <p:nvPicPr>
                        <p:cNvPr id="0" name="Picture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790" t="6683" r="8275" b="31198"/>
                        <a:stretch>
                          <a:fillRect/>
                        </a:stretch>
                      </p:blipFill>
                      <p:spPr bwMode="auto">
                        <a:xfrm>
                          <a:off x="158" y="2115"/>
                          <a:ext cx="2132" cy="177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1543" y="2655"/>
              <a:ext cx="24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sr-Latn-CS" sz="1800" b="0" i="1" dirty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sr-Latn-CS" sz="1800" b="0" baseline="-25000" dirty="0">
                  <a:latin typeface="Times New Roman" pitchFamily="18" charset="0"/>
                  <a:cs typeface="Times New Roman" pitchFamily="18" charset="0"/>
                </a:rPr>
                <a:t>z</a:t>
              </a:r>
              <a:endParaRPr lang="en-US" sz="1800" b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Line 12"/>
            <p:cNvSpPr>
              <a:spLocks noChangeShapeType="1"/>
            </p:cNvSpPr>
            <p:nvPr/>
          </p:nvSpPr>
          <p:spPr bwMode="auto">
            <a:xfrm flipH="1">
              <a:off x="1202" y="2614"/>
              <a:ext cx="5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>
              <a:off x="974" y="2523"/>
              <a:ext cx="29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sr-Latn-CS" sz="1800" b="0" i="1" dirty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1800" b="0" i="1" dirty="0">
                  <a:latin typeface="Times New Roman" pitchFamily="18" charset="0"/>
                  <a:cs typeface="Times New Roman" pitchFamily="18" charset="0"/>
                </a:rPr>
                <a:t>”</a:t>
              </a:r>
              <a:endParaRPr lang="en-US" sz="1800" b="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2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7435919"/>
              </p:ext>
            </p:extLst>
          </p:nvPr>
        </p:nvGraphicFramePr>
        <p:xfrm>
          <a:off x="971600" y="1052736"/>
          <a:ext cx="1736725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764000" imgH="5486400" progId="Equation.DSMT4">
                  <p:embed/>
                </p:oleObj>
              </mc:Choice>
              <mc:Fallback>
                <p:oleObj name="Equation" r:id="rId5" imgW="16764000" imgH="548640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1052736"/>
                        <a:ext cx="1736725" cy="558800"/>
                      </a:xfrm>
                      <a:prstGeom prst="rect">
                        <a:avLst/>
                      </a:prstGeom>
                      <a:solidFill>
                        <a:srgbClr val="FFCC66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5" descr="C:\Users\Darko Mihajlov\Downloads\harmonic2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1916832"/>
            <a:ext cx="5280660" cy="2680335"/>
          </a:xfrm>
          <a:prstGeom prst="rect">
            <a:avLst/>
          </a:prstGeom>
          <a:noFill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7FB1E42-E83E-4E34-9D5B-67CF905A6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Harmonijske vibracije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07504" y="1841674"/>
            <a:ext cx="3384550" cy="2811462"/>
            <a:chOff x="158" y="2115"/>
            <a:chExt cx="2132" cy="1771"/>
          </a:xfrm>
        </p:grpSpPr>
        <p:graphicFrame>
          <p:nvGraphicFramePr>
            <p:cNvPr id="18" name="Object 8"/>
            <p:cNvGraphicFramePr>
              <a:graphicFrameLocks noChangeAspect="1"/>
            </p:cNvGraphicFramePr>
            <p:nvPr/>
          </p:nvGraphicFramePr>
          <p:xfrm>
            <a:off x="158" y="2115"/>
            <a:ext cx="2132" cy="17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173798" imgH="202352" progId="CorelDraw.Graphic.12">
                    <p:embed/>
                  </p:oleObj>
                </mc:Choice>
                <mc:Fallback>
                  <p:oleObj name="CorelDRAW" r:id="rId3" imgW="173798" imgH="202352" progId="CorelDraw.Graphic.12">
                    <p:embed/>
                    <p:pic>
                      <p:nvPicPr>
                        <p:cNvPr id="0" name="Picture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790" t="6683" r="8275" b="31198"/>
                        <a:stretch>
                          <a:fillRect/>
                        </a:stretch>
                      </p:blipFill>
                      <p:spPr bwMode="auto">
                        <a:xfrm>
                          <a:off x="158" y="2115"/>
                          <a:ext cx="2132" cy="177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1543" y="2655"/>
              <a:ext cx="24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sr-Latn-CS" sz="1800" b="0" i="1" dirty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sr-Latn-CS" sz="1800" b="0" baseline="-25000" dirty="0">
                  <a:latin typeface="Times New Roman" pitchFamily="18" charset="0"/>
                  <a:cs typeface="Times New Roman" pitchFamily="18" charset="0"/>
                </a:rPr>
                <a:t>z</a:t>
              </a:r>
              <a:endParaRPr lang="en-US" sz="1800" b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Line 12"/>
            <p:cNvSpPr>
              <a:spLocks noChangeShapeType="1"/>
            </p:cNvSpPr>
            <p:nvPr/>
          </p:nvSpPr>
          <p:spPr bwMode="auto">
            <a:xfrm flipH="1">
              <a:off x="1202" y="2614"/>
              <a:ext cx="5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>
              <a:off x="974" y="2523"/>
              <a:ext cx="29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sr-Latn-CS" sz="1800" b="0" i="1" dirty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1800" b="0" i="1" dirty="0">
                  <a:latin typeface="Times New Roman" pitchFamily="18" charset="0"/>
                  <a:cs typeface="Times New Roman" pitchFamily="18" charset="0"/>
                </a:rPr>
                <a:t>”</a:t>
              </a:r>
              <a:endParaRPr lang="en-US" sz="1800" b="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2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0169372"/>
              </p:ext>
            </p:extLst>
          </p:nvPr>
        </p:nvGraphicFramePr>
        <p:xfrm>
          <a:off x="251521" y="1196752"/>
          <a:ext cx="4200525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0538400" imgH="4572000" progId="Equation.3">
                  <p:embed/>
                </p:oleObj>
              </mc:Choice>
              <mc:Fallback>
                <p:oleObj name="Equation" r:id="rId5" imgW="40538400" imgH="457200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1" y="1196752"/>
                        <a:ext cx="4200525" cy="465137"/>
                      </a:xfrm>
                      <a:prstGeom prst="rect">
                        <a:avLst/>
                      </a:prstGeom>
                      <a:solidFill>
                        <a:srgbClr val="FFCC66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0"/>
          <p:cNvSpPr>
            <a:spLocks noChangeArrowheads="1"/>
          </p:cNvSpPr>
          <p:nvPr/>
        </p:nvSpPr>
        <p:spPr bwMode="auto">
          <a:xfrm>
            <a:off x="4499993" y="1165606"/>
            <a:ext cx="460851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sr-Latn-CS" b="1" i="1" dirty="0">
                <a:solidFill>
                  <a:srgbClr val="990000"/>
                </a:solidFill>
                <a:latin typeface="Arial" charset="0"/>
                <a:cs typeface="Arial" charset="0"/>
                <a:sym typeface="Symbol" pitchFamily="18" charset="2"/>
              </a:rPr>
              <a:t></a:t>
            </a:r>
            <a:r>
              <a:rPr lang="sr-Latn-CS" sz="1800" b="1" baseline="-25000" dirty="0">
                <a:solidFill>
                  <a:srgbClr val="990000"/>
                </a:solidFill>
                <a:latin typeface="Arial" charset="0"/>
                <a:cs typeface="Arial" charset="0"/>
                <a:sym typeface="Symbol" pitchFamily="18" charset="2"/>
              </a:rPr>
              <a:t>0</a:t>
            </a:r>
            <a:r>
              <a:rPr lang="sr-Latn-CS" sz="1800" b="1" dirty="0">
                <a:solidFill>
                  <a:srgbClr val="990000"/>
                </a:solidFill>
                <a:latin typeface="Arial" charset="0"/>
                <a:cs typeface="Arial" charset="0"/>
                <a:sym typeface="Symbol" pitchFamily="18" charset="2"/>
              </a:rPr>
              <a:t> </a:t>
            </a:r>
            <a:r>
              <a:rPr lang="sr-Latn-CS" sz="1800" b="1" dirty="0">
                <a:solidFill>
                  <a:srgbClr val="000066"/>
                </a:solidFill>
                <a:latin typeface="Arial" charset="0"/>
                <a:cs typeface="Arial" charset="0"/>
                <a:sym typeface="Symbol" pitchFamily="18" charset="2"/>
              </a:rPr>
              <a:t>– početna faza </a:t>
            </a:r>
            <a:br>
              <a:rPr lang="sr-Latn-CS" sz="1800" b="1" dirty="0">
                <a:solidFill>
                  <a:srgbClr val="000066"/>
                </a:solidFill>
                <a:latin typeface="Arial" charset="0"/>
                <a:cs typeface="Arial" charset="0"/>
                <a:sym typeface="Symbol" pitchFamily="18" charset="2"/>
              </a:rPr>
            </a:br>
            <a:r>
              <a:rPr lang="sr-Latn-CS" sz="1800" b="1" dirty="0">
                <a:solidFill>
                  <a:srgbClr val="000066"/>
                </a:solidFill>
                <a:latin typeface="Arial" charset="0"/>
                <a:cs typeface="Arial" charset="0"/>
                <a:sym typeface="Symbol" pitchFamily="18" charset="2"/>
              </a:rPr>
              <a:t>        (početni ugao ili početni fazni stav)</a:t>
            </a:r>
          </a:p>
        </p:txBody>
      </p:sp>
      <p:pic>
        <p:nvPicPr>
          <p:cNvPr id="17" name="Picture 4" descr="C:\Users\Darko Mihajlov\Downloads\harmonic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215" y="2308031"/>
            <a:ext cx="5516880" cy="4145280"/>
          </a:xfrm>
          <a:prstGeom prst="rect">
            <a:avLst/>
          </a:prstGeom>
          <a:noFill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AA14F6B-25D3-45FE-A99B-399525D48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Harmonijske vibracije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graphicFrame>
        <p:nvGraphicFramePr>
          <p:cNvPr id="1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5198956"/>
              </p:ext>
            </p:extLst>
          </p:nvPr>
        </p:nvGraphicFramePr>
        <p:xfrm>
          <a:off x="251520" y="4208418"/>
          <a:ext cx="8351838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9001600" imgH="8229600" progId="Equation.3">
                  <p:embed/>
                </p:oleObj>
              </mc:Choice>
              <mc:Fallback>
                <p:oleObj name="Equation" r:id="rId3" imgW="89001600" imgH="822960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4208418"/>
                        <a:ext cx="8351838" cy="757237"/>
                      </a:xfrm>
                      <a:prstGeom prst="rect">
                        <a:avLst/>
                      </a:prstGeom>
                      <a:solidFill>
                        <a:srgbClr val="FFCC66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179512" y="3717032"/>
            <a:ext cx="2880000" cy="456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r-Latn-CS" sz="1800" b="1" dirty="0">
                <a:solidFill>
                  <a:srgbClr val="990000"/>
                </a:solidFill>
                <a:latin typeface="Arial" charset="0"/>
                <a:cs typeface="Arial" charset="0"/>
              </a:rPr>
              <a:t>Brzina:</a:t>
            </a:r>
            <a:endParaRPr lang="en-GB" sz="1800" b="1" dirty="0">
              <a:solidFill>
                <a:srgbClr val="99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9620980"/>
              </p:ext>
            </p:extLst>
          </p:nvPr>
        </p:nvGraphicFramePr>
        <p:xfrm>
          <a:off x="259422" y="3065988"/>
          <a:ext cx="4200525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89100" imgH="190500" progId="Equation.3">
                  <p:embed/>
                </p:oleObj>
              </mc:Choice>
              <mc:Fallback>
                <p:oleObj name="Equation" r:id="rId5" imgW="1689100" imgH="190500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422" y="3065988"/>
                        <a:ext cx="4200525" cy="465138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171750" y="2540417"/>
            <a:ext cx="2880000" cy="456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r-Latn-CS" sz="1800" b="1" dirty="0">
                <a:solidFill>
                  <a:srgbClr val="990000"/>
                </a:solidFill>
                <a:latin typeface="Arial" charset="0"/>
                <a:cs typeface="Arial" charset="0"/>
              </a:rPr>
              <a:t>Pomeraj:</a:t>
            </a:r>
            <a:endParaRPr lang="en-GB" sz="1800" b="1" dirty="0">
              <a:solidFill>
                <a:srgbClr val="990000"/>
              </a:solidFill>
              <a:latin typeface="Arial" charset="0"/>
              <a:cs typeface="Arial" charset="0"/>
            </a:endParaRPr>
          </a:p>
        </p:txBody>
      </p:sp>
      <p:pic>
        <p:nvPicPr>
          <p:cNvPr id="18" name="Picture 17" descr="Vektori talasanja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80112" y="1050124"/>
            <a:ext cx="3002375" cy="2882932"/>
          </a:xfrm>
          <a:prstGeom prst="rect">
            <a:avLst/>
          </a:prstGeom>
        </p:spPr>
      </p:pic>
      <p:graphicFrame>
        <p:nvGraphicFramePr>
          <p:cNvPr id="16" name="Object 4">
            <a:extLst>
              <a:ext uri="{FF2B5EF4-FFF2-40B4-BE49-F238E27FC236}">
                <a16:creationId xmlns:a16="http://schemas.microsoft.com/office/drawing/2014/main" id="{54518607-67E4-4E96-86AE-941690507F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2040801"/>
              </p:ext>
            </p:extLst>
          </p:nvPr>
        </p:nvGraphicFramePr>
        <p:xfrm>
          <a:off x="251520" y="5617046"/>
          <a:ext cx="8580437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1440000" imgH="5181600" progId="Equation.3">
                  <p:embed/>
                </p:oleObj>
              </mc:Choice>
              <mc:Fallback>
                <p:oleObj name="Equation" r:id="rId8" imgW="91440000" imgH="5181600" progId="Equation.3">
                  <p:embed/>
                  <p:pic>
                    <p:nvPicPr>
                      <p:cNvPr id="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5617046"/>
                        <a:ext cx="8580437" cy="476250"/>
                      </a:xfrm>
                      <a:prstGeom prst="rect">
                        <a:avLst/>
                      </a:prstGeom>
                      <a:solidFill>
                        <a:srgbClr val="FFCC66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7">
            <a:extLst>
              <a:ext uri="{FF2B5EF4-FFF2-40B4-BE49-F238E27FC236}">
                <a16:creationId xmlns:a16="http://schemas.microsoft.com/office/drawing/2014/main" id="{4907AC92-A5E7-4D0A-9A64-226298E16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3" y="5093290"/>
            <a:ext cx="1512168" cy="456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r-Latn-CS" sz="1800" b="1" dirty="0">
                <a:solidFill>
                  <a:srgbClr val="990000"/>
                </a:solidFill>
                <a:latin typeface="Arial" charset="0"/>
                <a:cs typeface="Arial" charset="0"/>
              </a:rPr>
              <a:t>Ubrzanje:</a:t>
            </a:r>
            <a:endParaRPr lang="en-GB" sz="1800" b="1" dirty="0">
              <a:solidFill>
                <a:srgbClr val="990000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535CFD12-9C2F-46E7-9C3C-501B3EB06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Harmonijske vibracije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384497" y="1268760"/>
            <a:ext cx="84359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sr-Latn-CS" sz="1800" b="1" dirty="0">
                <a:solidFill>
                  <a:srgbClr val="000066"/>
                </a:solidFill>
                <a:latin typeface="Arial" charset="0"/>
                <a:cs typeface="Arial" charset="0"/>
              </a:rPr>
              <a:t>Primer harmonijskih vibracija: slobodne vibracije bez prigušenja</a:t>
            </a:r>
            <a:endParaRPr lang="en-GB" sz="1800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pic>
        <p:nvPicPr>
          <p:cNvPr id="10" name="Picture 1" descr="E:\My Documents\Downloads\freevibration (1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875" y="2132856"/>
            <a:ext cx="7986251" cy="3924672"/>
          </a:xfrm>
          <a:prstGeom prst="rect">
            <a:avLst/>
          </a:prstGeom>
          <a:noFill/>
        </p:spPr>
      </p:pic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585569" y="2730406"/>
            <a:ext cx="27622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 dirty="0">
                <a:solidFill>
                  <a:srgbClr val="000066"/>
                </a:solidFill>
                <a:sym typeface="Symbol" pitchFamily="18" charset="2"/>
              </a:rPr>
              <a:t></a:t>
            </a:r>
            <a:r>
              <a:rPr lang="sr-Latn-CS" sz="1600" b="1" baseline="-25000" dirty="0">
                <a:solidFill>
                  <a:srgbClr val="000066"/>
                </a:solidFill>
                <a:latin typeface="Arial" charset="0"/>
                <a:sym typeface="Symbol" pitchFamily="18" charset="2"/>
              </a:rPr>
              <a:t>n </a:t>
            </a:r>
            <a:r>
              <a:rPr lang="sr-Latn-CS" sz="1600" b="1" dirty="0">
                <a:solidFill>
                  <a:srgbClr val="000066"/>
                </a:solidFill>
                <a:latin typeface="Arial" charset="0"/>
                <a:sym typeface="Symbol" pitchFamily="18" charset="2"/>
              </a:rPr>
              <a:t>– sopstvena frekvencija</a:t>
            </a:r>
            <a:endParaRPr lang="en-US" sz="1600" b="1" dirty="0">
              <a:solidFill>
                <a:srgbClr val="000066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585569" y="3090446"/>
            <a:ext cx="23762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sr-Latn-CS" sz="1600" b="1" dirty="0">
                <a:solidFill>
                  <a:srgbClr val="000066"/>
                </a:solidFill>
                <a:sym typeface="Symbol" pitchFamily="18" charset="2"/>
              </a:rPr>
              <a:t>x</a:t>
            </a:r>
            <a:r>
              <a:rPr lang="sr-Latn-CS" sz="1600" b="1" dirty="0">
                <a:solidFill>
                  <a:srgbClr val="000066"/>
                </a:solidFill>
                <a:latin typeface="Arial" charset="0"/>
                <a:sym typeface="Symbol" pitchFamily="18" charset="2"/>
              </a:rPr>
              <a:t>(0)</a:t>
            </a:r>
            <a:r>
              <a:rPr lang="sr-Latn-CS" sz="1600" b="1" baseline="-25000" dirty="0">
                <a:solidFill>
                  <a:srgbClr val="000066"/>
                </a:solidFill>
                <a:latin typeface="Arial" charset="0"/>
                <a:sym typeface="Symbol" pitchFamily="18" charset="2"/>
              </a:rPr>
              <a:t> </a:t>
            </a:r>
            <a:r>
              <a:rPr lang="sr-Latn-CS" sz="1600" b="1" dirty="0">
                <a:solidFill>
                  <a:srgbClr val="000066"/>
                </a:solidFill>
                <a:latin typeface="Arial" charset="0"/>
                <a:sym typeface="Symbol" pitchFamily="18" charset="2"/>
              </a:rPr>
              <a:t>– početni pomeraj</a:t>
            </a:r>
            <a:endParaRPr lang="en-US" sz="1600" b="1" dirty="0">
              <a:solidFill>
                <a:srgbClr val="000066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585569" y="3450486"/>
            <a:ext cx="22076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sr-Latn-CS" sz="1600" b="1" dirty="0">
                <a:solidFill>
                  <a:srgbClr val="000066"/>
                </a:solidFill>
                <a:sym typeface="Symbol" pitchFamily="18" charset="2"/>
              </a:rPr>
              <a:t>v</a:t>
            </a:r>
            <a:r>
              <a:rPr lang="sr-Latn-CS" sz="1600" b="1" dirty="0">
                <a:solidFill>
                  <a:srgbClr val="000066"/>
                </a:solidFill>
                <a:latin typeface="Arial" charset="0"/>
                <a:sym typeface="Symbol" pitchFamily="18" charset="2"/>
              </a:rPr>
              <a:t>(0)</a:t>
            </a:r>
            <a:r>
              <a:rPr lang="sr-Latn-CS" sz="1600" b="1" baseline="-25000" dirty="0">
                <a:solidFill>
                  <a:srgbClr val="000066"/>
                </a:solidFill>
                <a:latin typeface="Arial" charset="0"/>
                <a:sym typeface="Symbol" pitchFamily="18" charset="2"/>
              </a:rPr>
              <a:t> </a:t>
            </a:r>
            <a:r>
              <a:rPr lang="sr-Latn-CS" sz="1600" b="1" dirty="0">
                <a:solidFill>
                  <a:srgbClr val="000066"/>
                </a:solidFill>
                <a:latin typeface="Arial" charset="0"/>
                <a:sym typeface="Symbol" pitchFamily="18" charset="2"/>
              </a:rPr>
              <a:t>– početna brzina</a:t>
            </a:r>
            <a:endParaRPr lang="en-US" sz="1600" b="1" dirty="0">
              <a:solidFill>
                <a:srgbClr val="000066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10468182-C37C-4946-8AD8-0325566C5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Izvori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pic>
        <p:nvPicPr>
          <p:cNvPr id="44036" name="Picture 4" descr="Резултат слика за machine vibr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4340" y="1079099"/>
            <a:ext cx="4155767" cy="2519523"/>
          </a:xfrm>
          <a:prstGeom prst="rect">
            <a:avLst/>
          </a:prstGeom>
          <a:noFill/>
        </p:spPr>
      </p:pic>
      <p:pic>
        <p:nvPicPr>
          <p:cNvPr id="17" name="Picture 2" descr="Резултат слика за vibrodijagnostika">
            <a:extLst>
              <a:ext uri="{FF2B5EF4-FFF2-40B4-BE49-F238E27FC236}">
                <a16:creationId xmlns:a16="http://schemas.microsoft.com/office/drawing/2014/main" id="{EE3154B7-8CC9-4A4A-8DEC-272166B8C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8269" y="3601797"/>
            <a:ext cx="3810000" cy="2857500"/>
          </a:xfrm>
          <a:prstGeom prst="rect">
            <a:avLst/>
          </a:prstGeom>
          <a:noFill/>
        </p:spPr>
      </p:pic>
      <p:sp>
        <p:nvSpPr>
          <p:cNvPr id="9" name="Rectangle 15">
            <a:extLst>
              <a:ext uri="{FF2B5EF4-FFF2-40B4-BE49-F238E27FC236}">
                <a16:creationId xmlns:a16="http://schemas.microsoft.com/office/drawing/2014/main" id="{EFF5BCBF-DC4A-46B6-A78C-2B0CCA668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Neharmonijske vibracije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pic>
        <p:nvPicPr>
          <p:cNvPr id="13" name="Picture 15" descr="non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9289" y="1081337"/>
            <a:ext cx="6805422" cy="526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5">
            <a:extLst>
              <a:ext uri="{FF2B5EF4-FFF2-40B4-BE49-F238E27FC236}">
                <a16:creationId xmlns:a16="http://schemas.microsoft.com/office/drawing/2014/main" id="{632EFB19-5377-4C24-879B-951E3354A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Slaganje kolinearnih sinhronih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3258000" y="1437690"/>
            <a:ext cx="2628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hr-HR" sz="2000" b="1" u="sng" dirty="0" err="1">
                <a:solidFill>
                  <a:srgbClr val="A50021"/>
                </a:solidFill>
                <a:latin typeface="Arial" charset="0"/>
                <a:cs typeface="Arial" charset="0"/>
              </a:rPr>
              <a:t>kolinearne</a:t>
            </a:r>
            <a:r>
              <a:rPr lang="hr-HR" sz="2000" b="1" u="sng" dirty="0">
                <a:solidFill>
                  <a:srgbClr val="A50021"/>
                </a:solidFill>
                <a:latin typeface="Arial" charset="0"/>
                <a:cs typeface="Arial" charset="0"/>
              </a:rPr>
              <a:t> vibracije</a:t>
            </a:r>
            <a:endParaRPr lang="en-GB" sz="2000" b="1" u="sng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1192051" y="2295774"/>
            <a:ext cx="234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hr-HR" sz="1800" b="1" dirty="0" err="1">
                <a:solidFill>
                  <a:srgbClr val="A50021"/>
                </a:solidFill>
                <a:latin typeface="Arial" charset="0"/>
                <a:cs typeface="Arial" charset="0"/>
              </a:rPr>
              <a:t>sinhrone</a:t>
            </a:r>
            <a:r>
              <a:rPr lang="hr-HR" sz="1800" b="1" dirty="0">
                <a:solidFill>
                  <a:srgbClr val="A50021"/>
                </a:solidFill>
                <a:latin typeface="Arial" charset="0"/>
                <a:cs typeface="Arial" charset="0"/>
              </a:rPr>
              <a:t> </a:t>
            </a:r>
            <a:r>
              <a:rPr lang="hr-HR" sz="1800" b="1" dirty="0">
                <a:solidFill>
                  <a:srgbClr val="A50021"/>
                </a:solidFill>
                <a:cs typeface="Arial" charset="0"/>
              </a:rPr>
              <a:t>vibracije</a:t>
            </a:r>
            <a:endParaRPr lang="en-GB" sz="1800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5634421" y="2295774"/>
            <a:ext cx="234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hr-HR" sz="1800" b="1" dirty="0" err="1">
                <a:solidFill>
                  <a:srgbClr val="A50021"/>
                </a:solidFill>
                <a:latin typeface="Arial" charset="0"/>
                <a:cs typeface="Arial" charset="0"/>
              </a:rPr>
              <a:t>asinhrone</a:t>
            </a:r>
            <a:r>
              <a:rPr lang="hr-HR" sz="1800" b="1" dirty="0">
                <a:solidFill>
                  <a:srgbClr val="A50021"/>
                </a:solidFill>
                <a:latin typeface="Arial" charset="0"/>
                <a:cs typeface="Arial" charset="0"/>
              </a:rPr>
              <a:t> </a:t>
            </a:r>
            <a:r>
              <a:rPr lang="hr-HR" sz="1800" b="1" dirty="0">
                <a:solidFill>
                  <a:srgbClr val="A50021"/>
                </a:solidFill>
                <a:cs typeface="Arial" charset="0"/>
              </a:rPr>
              <a:t>vibracije</a:t>
            </a:r>
            <a:endParaRPr lang="en-GB" sz="1800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pic>
        <p:nvPicPr>
          <p:cNvPr id="21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2183" y="2852936"/>
            <a:ext cx="2979737" cy="184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9"/>
          <p:cNvPicPr>
            <a:picLocks noChangeAspect="1" noChangeArrowheads="1"/>
          </p:cNvPicPr>
          <p:nvPr/>
        </p:nvPicPr>
        <p:blipFill>
          <a:blip r:embed="rId4" cstate="print"/>
          <a:srcRect l="68811" t="33929"/>
          <a:stretch>
            <a:fillRect/>
          </a:stretch>
        </p:blipFill>
        <p:spPr bwMode="auto">
          <a:xfrm>
            <a:off x="5580459" y="2708920"/>
            <a:ext cx="2447925" cy="252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5FAE758-5530-412C-A42D-0E70EE1F791F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 bwMode="auto">
          <a:xfrm flipH="1">
            <a:off x="2362051" y="1837800"/>
            <a:ext cx="2209949" cy="457974"/>
          </a:xfrm>
          <a:prstGeom prst="line">
            <a:avLst/>
          </a:prstGeom>
          <a:ln>
            <a:solidFill>
              <a:srgbClr val="000066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4D20FF-14C7-4741-9D7F-AEC2BAD64A37}"/>
              </a:ext>
            </a:extLst>
          </p:cNvPr>
          <p:cNvCxnSpPr>
            <a:cxnSpLocks/>
            <a:stCxn id="17" idx="2"/>
            <a:endCxn id="20" idx="0"/>
          </p:cNvCxnSpPr>
          <p:nvPr/>
        </p:nvCxnSpPr>
        <p:spPr bwMode="auto">
          <a:xfrm>
            <a:off x="4572000" y="1837800"/>
            <a:ext cx="2232421" cy="457974"/>
          </a:xfrm>
          <a:prstGeom prst="line">
            <a:avLst/>
          </a:prstGeom>
          <a:ln>
            <a:solidFill>
              <a:srgbClr val="000066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Rectangle 15">
            <a:extLst>
              <a:ext uri="{FF2B5EF4-FFF2-40B4-BE49-F238E27FC236}">
                <a16:creationId xmlns:a16="http://schemas.microsoft.com/office/drawing/2014/main" id="{098C0859-45FF-4B7E-BC36-101E33F68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Slaganje kolinearnih sinhronih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79512" y="1067967"/>
            <a:ext cx="878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800" b="1" dirty="0" err="1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Dve</a:t>
            </a:r>
            <a:r>
              <a:rPr lang="sr-Latn-CS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 i više</a:t>
            </a:r>
            <a:r>
              <a:rPr lang="en-US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sinhron</a:t>
            </a:r>
            <a:r>
              <a:rPr lang="sr-Latn-CS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ih</a:t>
            </a:r>
            <a:r>
              <a:rPr lang="en-US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kolinearn</a:t>
            </a:r>
            <a:r>
              <a:rPr lang="sr-Latn-CS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ih</a:t>
            </a:r>
            <a:r>
              <a:rPr lang="en-US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x-none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vibracija</a:t>
            </a:r>
            <a:r>
              <a:rPr lang="en-US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razli</a:t>
            </a:r>
            <a:r>
              <a:rPr lang="hr-HR" sz="1800" b="1" dirty="0">
                <a:solidFill>
                  <a:srgbClr val="000066"/>
                </a:solidFill>
                <a:latin typeface="Arial" charset="0"/>
                <a:cs typeface="Arial" charset="0"/>
              </a:rPr>
              <a:t>č</a:t>
            </a:r>
            <a:r>
              <a:rPr lang="en-US" sz="1800" b="1" dirty="0" err="1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itih</a:t>
            </a:r>
            <a:r>
              <a:rPr lang="en-US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amplituda</a:t>
            </a:r>
            <a:r>
              <a:rPr lang="en-US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i</a:t>
            </a:r>
            <a:r>
              <a:rPr lang="en-US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pomeranja</a:t>
            </a:r>
            <a:r>
              <a:rPr lang="en-US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faza</a:t>
            </a:r>
            <a:r>
              <a:rPr lang="sr-Latn-CS" sz="1800" b="1" dirty="0">
                <a:solidFill>
                  <a:srgbClr val="000066"/>
                </a:solidFill>
                <a:latin typeface="Arial" charset="0"/>
                <a:cs typeface="Arial" charset="0"/>
              </a:rPr>
              <a:t>:</a:t>
            </a:r>
            <a:endParaRPr lang="en-GB" sz="1800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5" name="Object 13"/>
          <p:cNvGraphicFramePr>
            <a:graphicFrameLocks noChangeAspect="1"/>
          </p:cNvGraphicFramePr>
          <p:nvPr/>
        </p:nvGraphicFramePr>
        <p:xfrm>
          <a:off x="3028950" y="1555750"/>
          <a:ext cx="3078163" cy="143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2918400" imgH="15240000" progId="Equation.DSMT4">
                  <p:embed/>
                </p:oleObj>
              </mc:Choice>
              <mc:Fallback>
                <p:oleObj name="Equation" r:id="rId3" imgW="32918400" imgH="15240000" progId="Equation.DSMT4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8950" y="1555750"/>
                        <a:ext cx="3078163" cy="1430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179512" y="3573016"/>
            <a:ext cx="82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hr-HR" sz="1800" b="1" dirty="0">
                <a:solidFill>
                  <a:srgbClr val="000066"/>
                </a:solidFill>
                <a:latin typeface="Arial" charset="0"/>
                <a:cs typeface="Arial" charset="0"/>
              </a:rPr>
              <a:t>mogu se složiti u jednu kolinearnu vibraciju oblika:</a:t>
            </a:r>
            <a:endParaRPr lang="en-GB" sz="1800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7" name="Object 16"/>
          <p:cNvGraphicFramePr>
            <a:graphicFrameLocks noChangeAspect="1"/>
          </p:cNvGraphicFramePr>
          <p:nvPr/>
        </p:nvGraphicFramePr>
        <p:xfrm>
          <a:off x="3107481" y="4005064"/>
          <a:ext cx="276066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6517600" imgH="4572000" progId="Equation.3">
                  <p:embed/>
                </p:oleObj>
              </mc:Choice>
              <mc:Fallback>
                <p:oleObj name="Equation" r:id="rId5" imgW="26517600" imgH="4572000" progId="Equation.3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7481" y="4005064"/>
                        <a:ext cx="2760663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18"/>
          <p:cNvGraphicFramePr>
            <a:graphicFrameLocks noChangeAspect="1"/>
          </p:cNvGraphicFramePr>
          <p:nvPr/>
        </p:nvGraphicFramePr>
        <p:xfrm>
          <a:off x="2987824" y="2968625"/>
          <a:ext cx="324167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3223200" imgH="5486400" progId="Equation.DSMT4">
                  <p:embed/>
                </p:oleObj>
              </mc:Choice>
              <mc:Fallback>
                <p:oleObj name="Equation" r:id="rId7" imgW="33223200" imgH="5486400" progId="Equation.DSMT4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2968625"/>
                        <a:ext cx="3241675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1"/>
          <p:cNvGraphicFramePr>
            <a:graphicFrameLocks noChangeAspect="1"/>
          </p:cNvGraphicFramePr>
          <p:nvPr/>
        </p:nvGraphicFramePr>
        <p:xfrm>
          <a:off x="467544" y="4725144"/>
          <a:ext cx="8135938" cy="957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1135200" imgH="10668000" progId="Equation.3">
                  <p:embed/>
                </p:oleObj>
              </mc:Choice>
              <mc:Fallback>
                <p:oleObj name="Equation" r:id="rId9" imgW="91135200" imgH="10668000" progId="Equation.3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4725144"/>
                        <a:ext cx="8135938" cy="957262"/>
                      </a:xfrm>
                      <a:prstGeom prst="rect">
                        <a:avLst/>
                      </a:prstGeom>
                      <a:solidFill>
                        <a:srgbClr val="FFCC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5">
            <a:extLst>
              <a:ext uri="{FF2B5EF4-FFF2-40B4-BE49-F238E27FC236}">
                <a16:creationId xmlns:a16="http://schemas.microsoft.com/office/drawing/2014/main" id="{BE7D4DFA-4329-4EEA-8EBC-70DCD3821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Slaganje kolinearnih sinhronih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79512" y="1043444"/>
            <a:ext cx="82915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sr-Latn-CS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Primer dve vibracije istih amplituda i </a:t>
            </a:r>
            <a:r>
              <a:rPr lang="en-US" sz="1800" b="1" dirty="0" err="1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razli</a:t>
            </a:r>
            <a:r>
              <a:rPr lang="hr-HR" sz="1800" b="1" dirty="0">
                <a:solidFill>
                  <a:srgbClr val="000066"/>
                </a:solidFill>
                <a:latin typeface="Arial" charset="0"/>
                <a:cs typeface="Arial" charset="0"/>
              </a:rPr>
              <a:t>č</a:t>
            </a:r>
            <a:r>
              <a:rPr lang="en-US" sz="1800" b="1" dirty="0" err="1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itih</a:t>
            </a:r>
            <a:r>
              <a:rPr lang="sr-Latn-CS" sz="18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 faznih stavova</a:t>
            </a:r>
            <a:r>
              <a:rPr lang="sr-Latn-CS" sz="1800" b="1" dirty="0">
                <a:solidFill>
                  <a:srgbClr val="000066"/>
                </a:solidFill>
                <a:latin typeface="Arial" charset="0"/>
                <a:cs typeface="Arial" charset="0"/>
              </a:rPr>
              <a:t>:</a:t>
            </a:r>
            <a:endParaRPr lang="en-GB" sz="1800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1020686"/>
              </p:ext>
            </p:extLst>
          </p:nvPr>
        </p:nvGraphicFramePr>
        <p:xfrm>
          <a:off x="2724150" y="1527174"/>
          <a:ext cx="3316137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60160" imgH="457200" progId="Equation.DSMT4">
                  <p:embed/>
                </p:oleObj>
              </mc:Choice>
              <mc:Fallback>
                <p:oleObj name="Equation" r:id="rId3" imgW="1460160" imgH="4572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4150" y="1527174"/>
                        <a:ext cx="3316137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9815" name="Picture 7" descr="C:\Users\Darko Mihajlov\Downloads\slaganjesinhronih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5920" y="2636912"/>
            <a:ext cx="5472608" cy="3393017"/>
          </a:xfrm>
          <a:prstGeom prst="rect">
            <a:avLst/>
          </a:prstGeom>
          <a:noFill/>
        </p:spPr>
      </p:pic>
      <p:sp>
        <p:nvSpPr>
          <p:cNvPr id="10" name="Rectangle 15">
            <a:extLst>
              <a:ext uri="{FF2B5EF4-FFF2-40B4-BE49-F238E27FC236}">
                <a16:creationId xmlns:a16="http://schemas.microsoft.com/office/drawing/2014/main" id="{D97A7E05-D716-454F-B433-94F33015F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Izvori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pic>
        <p:nvPicPr>
          <p:cNvPr id="11" name="Picture 11" descr="mach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7388" y="3051319"/>
            <a:ext cx="6324600" cy="3071813"/>
          </a:xfrm>
          <a:prstGeom prst="rect">
            <a:avLst/>
          </a:prstGeom>
          <a:noFill/>
        </p:spPr>
      </p:pic>
      <p:sp>
        <p:nvSpPr>
          <p:cNvPr id="18" name="Text Box 12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256727" y="4221088"/>
            <a:ext cx="15632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 err="1">
                <a:solidFill>
                  <a:srgbClr val="000066"/>
                </a:solidFill>
                <a:latin typeface="Arial" charset="0"/>
              </a:rPr>
              <a:t>Pogonski</a:t>
            </a:r>
            <a:r>
              <a:rPr lang="en-US" sz="16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1600" b="1" dirty="0" err="1">
                <a:solidFill>
                  <a:srgbClr val="000066"/>
                </a:solidFill>
                <a:latin typeface="Arial" charset="0"/>
              </a:rPr>
              <a:t>kai</a:t>
            </a:r>
            <a:r>
              <a:rPr lang="sr-Latn-CS" sz="1600" b="1" dirty="0">
                <a:solidFill>
                  <a:srgbClr val="000066"/>
                </a:solidFill>
                <a:latin typeface="Arial" charset="0"/>
              </a:rPr>
              <a:t>š</a:t>
            </a:r>
            <a:endParaRPr lang="en-US" sz="1600" b="1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9" name="Text Box 13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2593319" y="3933056"/>
            <a:ext cx="21226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 err="1">
                <a:solidFill>
                  <a:srgbClr val="000066"/>
                </a:solidFill>
                <a:latin typeface="Arial" charset="0"/>
              </a:rPr>
              <a:t>Mehani</a:t>
            </a:r>
            <a:r>
              <a:rPr lang="sr-Latn-CS" sz="1600" b="1" dirty="0">
                <a:solidFill>
                  <a:srgbClr val="000066"/>
                </a:solidFill>
                <a:latin typeface="Arial" charset="0"/>
              </a:rPr>
              <a:t>č</a:t>
            </a:r>
            <a:r>
              <a:rPr lang="en-US" sz="1600" b="1" dirty="0">
                <a:solidFill>
                  <a:srgbClr val="000066"/>
                </a:solidFill>
                <a:latin typeface="Arial" charset="0"/>
              </a:rPr>
              <a:t>ka </a:t>
            </a:r>
            <a:r>
              <a:rPr lang="en-US" sz="1600" b="1" dirty="0" err="1">
                <a:solidFill>
                  <a:srgbClr val="000066"/>
                </a:solidFill>
                <a:latin typeface="Arial" charset="0"/>
              </a:rPr>
              <a:t>labavost</a:t>
            </a:r>
            <a:endParaRPr lang="en-US" sz="1600" b="1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20" name="Text Box 14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4234872" y="3450486"/>
            <a:ext cx="13452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 err="1">
                <a:solidFill>
                  <a:srgbClr val="000066"/>
                </a:solidFill>
                <a:latin typeface="Arial" charset="0"/>
              </a:rPr>
              <a:t>Nesaosnost</a:t>
            </a:r>
            <a:endParaRPr lang="en-US" sz="1600" b="1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4808611" y="2874422"/>
            <a:ext cx="12650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 err="1">
                <a:solidFill>
                  <a:srgbClr val="000066"/>
                </a:solidFill>
                <a:latin typeface="Arial" charset="0"/>
              </a:rPr>
              <a:t>Rezonansa</a:t>
            </a:r>
            <a:endParaRPr lang="en-US" sz="1600" b="1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6776628" y="2772217"/>
            <a:ext cx="20217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 err="1">
                <a:solidFill>
                  <a:srgbClr val="000066"/>
                </a:solidFill>
                <a:latin typeface="Arial" charset="0"/>
              </a:rPr>
              <a:t>Hidrauli</a:t>
            </a:r>
            <a:r>
              <a:rPr lang="sr-Latn-CS" sz="1600" b="1" dirty="0">
                <a:solidFill>
                  <a:srgbClr val="000066"/>
                </a:solidFill>
                <a:latin typeface="Arial" charset="0"/>
              </a:rPr>
              <a:t>č</a:t>
            </a:r>
            <a:r>
              <a:rPr lang="en-US" sz="1600" b="1" dirty="0">
                <a:solidFill>
                  <a:srgbClr val="000066"/>
                </a:solidFill>
                <a:latin typeface="Arial" charset="0"/>
              </a:rPr>
              <a:t>ne </a:t>
            </a:r>
            <a:r>
              <a:rPr lang="en-US" sz="1600" b="1" dirty="0" err="1">
                <a:solidFill>
                  <a:srgbClr val="000066"/>
                </a:solidFill>
                <a:latin typeface="Arial" charset="0"/>
              </a:rPr>
              <a:t>i</a:t>
            </a:r>
            <a:endParaRPr lang="en-US" sz="1600" b="1" dirty="0">
              <a:solidFill>
                <a:srgbClr val="000066"/>
              </a:solidFill>
              <a:latin typeface="Arial" charset="0"/>
            </a:endParaRPr>
          </a:p>
          <a:p>
            <a:pPr algn="ctr" eaLnBrk="0" hangingPunct="0"/>
            <a:r>
              <a:rPr lang="en-US" sz="1600" b="1" dirty="0" err="1">
                <a:solidFill>
                  <a:srgbClr val="000066"/>
                </a:solidFill>
                <a:latin typeface="Arial" charset="0"/>
              </a:rPr>
              <a:t>aerodinami</a:t>
            </a:r>
            <a:r>
              <a:rPr lang="sr-Latn-CS" sz="1600" b="1" dirty="0">
                <a:solidFill>
                  <a:srgbClr val="000066"/>
                </a:solidFill>
                <a:latin typeface="Arial" charset="0"/>
              </a:rPr>
              <a:t>č</a:t>
            </a:r>
            <a:r>
              <a:rPr lang="en-US" sz="1600" b="1" dirty="0" err="1">
                <a:solidFill>
                  <a:srgbClr val="000066"/>
                </a:solidFill>
                <a:latin typeface="Arial" charset="0"/>
              </a:rPr>
              <a:t>ke</a:t>
            </a:r>
            <a:r>
              <a:rPr lang="en-US" sz="16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1600" b="1" dirty="0" err="1">
                <a:solidFill>
                  <a:srgbClr val="000066"/>
                </a:solidFill>
                <a:latin typeface="Arial" charset="0"/>
              </a:rPr>
              <a:t>sile</a:t>
            </a:r>
            <a:endParaRPr lang="en-US" sz="1600" b="1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7803458" y="5106670"/>
            <a:ext cx="10951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 err="1">
                <a:solidFill>
                  <a:srgbClr val="000066"/>
                </a:solidFill>
                <a:latin typeface="Arial" charset="0"/>
              </a:rPr>
              <a:t>Debalans</a:t>
            </a:r>
            <a:endParaRPr lang="en-US" sz="1600" b="1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6240884" y="5013176"/>
            <a:ext cx="15215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 err="1">
                <a:solidFill>
                  <a:srgbClr val="000066"/>
                </a:solidFill>
                <a:latin typeface="Arial" charset="0"/>
              </a:rPr>
              <a:t>Klizni</a:t>
            </a:r>
            <a:r>
              <a:rPr lang="en-US" sz="1600" b="1" dirty="0">
                <a:solidFill>
                  <a:srgbClr val="000066"/>
                </a:solidFill>
                <a:latin typeface="Arial" charset="0"/>
              </a:rPr>
              <a:t> le</a:t>
            </a:r>
            <a:r>
              <a:rPr lang="sr-Latn-CS" sz="1600" b="1" dirty="0">
                <a:solidFill>
                  <a:srgbClr val="000066"/>
                </a:solidFill>
                <a:latin typeface="Arial" charset="0"/>
              </a:rPr>
              <a:t>ž</a:t>
            </a:r>
            <a:r>
              <a:rPr lang="en-US" sz="1600" b="1" dirty="0" err="1">
                <a:solidFill>
                  <a:srgbClr val="000066"/>
                </a:solidFill>
                <a:latin typeface="Arial" charset="0"/>
              </a:rPr>
              <a:t>ajevi</a:t>
            </a:r>
            <a:endParaRPr lang="en-US" sz="1600" b="1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5635502" y="5970766"/>
            <a:ext cx="11416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 err="1">
                <a:solidFill>
                  <a:srgbClr val="000066"/>
                </a:solidFill>
                <a:latin typeface="Arial" charset="0"/>
              </a:rPr>
              <a:t>Zup</a:t>
            </a:r>
            <a:r>
              <a:rPr lang="sr-Latn-CS" sz="1600" b="1" dirty="0">
                <a:solidFill>
                  <a:srgbClr val="000066"/>
                </a:solidFill>
                <a:latin typeface="Arial" charset="0"/>
              </a:rPr>
              <a:t>č</a:t>
            </a:r>
            <a:r>
              <a:rPr lang="en-US" sz="1600" b="1" dirty="0" err="1">
                <a:solidFill>
                  <a:srgbClr val="000066"/>
                </a:solidFill>
                <a:latin typeface="Arial" charset="0"/>
              </a:rPr>
              <a:t>anici</a:t>
            </a:r>
            <a:endParaRPr lang="en-US" sz="1600" b="1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26" name="Text Box 20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3871313" y="5805264"/>
            <a:ext cx="10759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 err="1">
                <a:solidFill>
                  <a:srgbClr val="000066"/>
                </a:solidFill>
                <a:latin typeface="Arial" charset="0"/>
              </a:rPr>
              <a:t>Kotrlja</a:t>
            </a:r>
            <a:r>
              <a:rPr lang="x-none" sz="1600" b="1" dirty="0">
                <a:solidFill>
                  <a:srgbClr val="000066"/>
                </a:solidFill>
              </a:rPr>
              <a:t>j</a:t>
            </a:r>
            <a:r>
              <a:rPr lang="en-US" sz="1600" b="1" dirty="0" err="1">
                <a:solidFill>
                  <a:srgbClr val="000066"/>
                </a:solidFill>
                <a:latin typeface="Arial" charset="0"/>
              </a:rPr>
              <a:t>ni</a:t>
            </a:r>
            <a:endParaRPr lang="en-US" sz="1600" b="1" dirty="0">
              <a:solidFill>
                <a:srgbClr val="000066"/>
              </a:solidFill>
              <a:latin typeface="Arial" charset="0"/>
            </a:endParaRPr>
          </a:p>
          <a:p>
            <a:pPr algn="ctr" eaLnBrk="0" hangingPunct="0"/>
            <a:r>
              <a:rPr lang="en-US" sz="1600" b="1" dirty="0">
                <a:solidFill>
                  <a:srgbClr val="000066"/>
                </a:solidFill>
                <a:latin typeface="Arial" charset="0"/>
              </a:rPr>
              <a:t>le</a:t>
            </a:r>
            <a:r>
              <a:rPr lang="sr-Latn-CS" sz="1600" b="1" dirty="0">
                <a:solidFill>
                  <a:srgbClr val="000066"/>
                </a:solidFill>
                <a:latin typeface="Arial" charset="0"/>
              </a:rPr>
              <a:t>ž</a:t>
            </a:r>
            <a:r>
              <a:rPr lang="en-US" sz="1600" b="1" dirty="0" err="1">
                <a:solidFill>
                  <a:srgbClr val="000066"/>
                </a:solidFill>
                <a:latin typeface="Arial" charset="0"/>
              </a:rPr>
              <a:t>ajevi</a:t>
            </a:r>
            <a:endParaRPr lang="en-US" sz="1600" b="1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1909001" y="5635769"/>
            <a:ext cx="11095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solidFill>
                  <a:srgbClr val="000066"/>
                </a:solidFill>
                <a:latin typeface="Arial" charset="0"/>
              </a:rPr>
              <a:t>Elektri</a:t>
            </a:r>
            <a:r>
              <a:rPr lang="sr-Latn-CS" sz="1600" b="1">
                <a:solidFill>
                  <a:srgbClr val="000066"/>
                </a:solidFill>
                <a:latin typeface="Arial" charset="0"/>
              </a:rPr>
              <a:t>č</a:t>
            </a:r>
            <a:r>
              <a:rPr lang="en-US" sz="1600" b="1">
                <a:solidFill>
                  <a:srgbClr val="000066"/>
                </a:solidFill>
                <a:latin typeface="Arial" charset="0"/>
              </a:rPr>
              <a:t>ni</a:t>
            </a:r>
          </a:p>
          <a:p>
            <a:pPr algn="ctr" eaLnBrk="0" hangingPunct="0"/>
            <a:r>
              <a:rPr lang="en-US" sz="1600" b="1">
                <a:solidFill>
                  <a:srgbClr val="000066"/>
                </a:solidFill>
                <a:latin typeface="Arial" charset="0"/>
              </a:rPr>
              <a:t>problemi</a:t>
            </a:r>
          </a:p>
        </p:txBody>
      </p:sp>
      <p:pic>
        <p:nvPicPr>
          <p:cNvPr id="28" name="Picture 22" descr="struktur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1014" y="980728"/>
            <a:ext cx="4144962" cy="2438400"/>
          </a:xfrm>
          <a:prstGeom prst="rect">
            <a:avLst/>
          </a:prstGeom>
          <a:noFill/>
        </p:spPr>
      </p:pic>
      <p:sp>
        <p:nvSpPr>
          <p:cNvPr id="29" name="Rectangle 15">
            <a:extLst>
              <a:ext uri="{FF2B5EF4-FFF2-40B4-BE49-F238E27FC236}">
                <a16:creationId xmlns:a16="http://schemas.microsoft.com/office/drawing/2014/main" id="{A2D5F216-8C48-4D21-A54C-6C0282A1F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Izvori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2879812" y="5597532"/>
            <a:ext cx="33843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r-HR" sz="1800" b="1" i="1" dirty="0">
                <a:solidFill>
                  <a:srgbClr val="000066"/>
                </a:solidFill>
                <a:cs typeface="Arial" charset="0"/>
              </a:rPr>
              <a:t>K</a:t>
            </a:r>
            <a:r>
              <a:rPr lang="hr-HR" sz="1800" b="1" i="1" dirty="0">
                <a:solidFill>
                  <a:srgbClr val="000066"/>
                </a:solidFill>
                <a:latin typeface="Arial" charset="0"/>
                <a:cs typeface="Arial" charset="0"/>
              </a:rPr>
              <a:t>ruto telo vezano preko lake opruge </a:t>
            </a:r>
            <a:r>
              <a:rPr lang="hr-HR" sz="1800" b="1" i="1" dirty="0">
                <a:solidFill>
                  <a:srgbClr val="000066"/>
                </a:solidFill>
                <a:cs typeface="Arial" charset="0"/>
              </a:rPr>
              <a:t>z</a:t>
            </a:r>
            <a:r>
              <a:rPr lang="hr-HR" sz="1800" b="1" i="1" dirty="0">
                <a:solidFill>
                  <a:srgbClr val="000066"/>
                </a:solidFill>
                <a:latin typeface="Arial" charset="0"/>
                <a:cs typeface="Arial" charset="0"/>
              </a:rPr>
              <a:t>a čvrsti oslonac </a:t>
            </a:r>
            <a:endParaRPr lang="en-GB" sz="1800" b="1" i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pic>
        <p:nvPicPr>
          <p:cNvPr id="69633" name="Picture 1" descr="E:\My Documents\Downloads\energytransfe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2240" y="1052736"/>
            <a:ext cx="3779520" cy="4389120"/>
          </a:xfrm>
          <a:prstGeom prst="rect">
            <a:avLst/>
          </a:prstGeom>
          <a:noFill/>
        </p:spPr>
      </p:pic>
      <p:sp>
        <p:nvSpPr>
          <p:cNvPr id="9" name="Rectangle 15">
            <a:extLst>
              <a:ext uri="{FF2B5EF4-FFF2-40B4-BE49-F238E27FC236}">
                <a16:creationId xmlns:a16="http://schemas.microsoft.com/office/drawing/2014/main" id="{D270FF09-FFBB-46C5-9949-52EF8E39A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Izvori vibracija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pic>
        <p:nvPicPr>
          <p:cNvPr id="11" name="Picture 43" descr="Pokretljivo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979" y="1268760"/>
            <a:ext cx="7834579" cy="448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5">
            <a:extLst>
              <a:ext uri="{FF2B5EF4-FFF2-40B4-BE49-F238E27FC236}">
                <a16:creationId xmlns:a16="http://schemas.microsoft.com/office/drawing/2014/main" id="{B00B47C5-19D5-45FA-976A-A2CEC0A46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6522169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908720"/>
            <a:ext cx="912653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gradFill rotWithShape="0">
            <a:gsLst>
              <a:gs pos="0">
                <a:srgbClr val="B5B7CB"/>
              </a:gs>
              <a:gs pos="100000">
                <a:srgbClr val="33343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16024" y="44624"/>
            <a:ext cx="77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800" kern="0" dirty="0">
                <a:solidFill>
                  <a:srgbClr val="000066"/>
                </a:solidFill>
                <a:latin typeface="Arial Black" pitchFamily="34" charset="0"/>
              </a:rPr>
              <a:t>VIBRACIJE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sr-Latn-CS" sz="2000" b="1" kern="0" dirty="0">
                <a:solidFill>
                  <a:srgbClr val="000066"/>
                </a:solidFill>
                <a:latin typeface="Arial Black" pitchFamily="34" charset="0"/>
              </a:rPr>
              <a:t>- Komponente mehaničkog sistema -</a:t>
            </a:r>
            <a:endParaRPr lang="en-US" sz="2000" b="1" kern="0" dirty="0">
              <a:solidFill>
                <a:srgbClr val="000066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23528" y="1196752"/>
            <a:ext cx="506769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1800" b="1" dirty="0">
                <a:solidFill>
                  <a:srgbClr val="000066"/>
                </a:solidFill>
                <a:latin typeface="Arial" charset="0"/>
                <a:cs typeface="Arial" charset="0"/>
              </a:rPr>
              <a:t>Osnovne komponente mehaničkog sistema:</a:t>
            </a:r>
          </a:p>
          <a:p>
            <a:pPr marL="1611313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hr-HR" sz="1800" b="1" dirty="0">
                <a:solidFill>
                  <a:srgbClr val="990000"/>
                </a:solidFill>
                <a:latin typeface="Arial" charset="0"/>
                <a:cs typeface="Arial" charset="0"/>
              </a:rPr>
              <a:t>masa</a:t>
            </a:r>
            <a:endParaRPr lang="hr-HR" sz="1800" b="1" dirty="0">
              <a:solidFill>
                <a:srgbClr val="000066"/>
              </a:solidFill>
              <a:cs typeface="Arial" charset="0"/>
            </a:endParaRPr>
          </a:p>
          <a:p>
            <a:pPr marL="1611313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hr-HR" sz="1800" b="1" dirty="0">
                <a:solidFill>
                  <a:srgbClr val="990000"/>
                </a:solidFill>
                <a:latin typeface="Arial" charset="0"/>
                <a:cs typeface="Arial" charset="0"/>
              </a:rPr>
              <a:t>opruga</a:t>
            </a:r>
            <a:endParaRPr lang="hr-HR" sz="1800" b="1" dirty="0">
              <a:solidFill>
                <a:srgbClr val="000066"/>
              </a:solidFill>
              <a:cs typeface="Arial" charset="0"/>
            </a:endParaRPr>
          </a:p>
          <a:p>
            <a:pPr marL="1611313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hr-HR" sz="1800" b="1" dirty="0">
                <a:solidFill>
                  <a:srgbClr val="990000"/>
                </a:solidFill>
                <a:latin typeface="Arial" charset="0"/>
                <a:cs typeface="Arial" charset="0"/>
              </a:rPr>
              <a:t>prigušivač</a:t>
            </a:r>
            <a:endParaRPr lang="en-GB" sz="1800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 cstate="print"/>
          <a:srcRect l="3917"/>
          <a:stretch>
            <a:fillRect/>
          </a:stretch>
        </p:blipFill>
        <p:spPr bwMode="auto">
          <a:xfrm>
            <a:off x="5562352" y="1277174"/>
            <a:ext cx="1972706" cy="492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15">
            <a:extLst>
              <a:ext uri="{FF2B5EF4-FFF2-40B4-BE49-F238E27FC236}">
                <a16:creationId xmlns:a16="http://schemas.microsoft.com/office/drawing/2014/main" id="{5E0E9540-95BD-4E8C-B36F-70F832BC2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597352"/>
            <a:ext cx="87849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CS" sz="1400" kern="0" dirty="0">
                <a:solidFill>
                  <a:srgbClr val="000066"/>
                </a:solidFill>
                <a:latin typeface="Arial Black" pitchFamily="34" charset="0"/>
              </a:rPr>
              <a:t>ZAŠTITA OD BUKE I VIBRACIJA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5202</TotalTime>
  <Words>3451</Words>
  <Application>Microsoft Office PowerPoint</Application>
  <PresentationFormat>On-screen Show (4:3)</PresentationFormat>
  <Paragraphs>485</Paragraphs>
  <Slides>53</Slides>
  <Notes>53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3" baseType="lpstr">
      <vt:lpstr>Arial</vt:lpstr>
      <vt:lpstr>Arial Black</vt:lpstr>
      <vt:lpstr>Arial Narrow</vt:lpstr>
      <vt:lpstr>Symbol</vt:lpstr>
      <vt:lpstr>Tahoma</vt:lpstr>
      <vt:lpstr>Times New Roman</vt:lpstr>
      <vt:lpstr>Wingdings</vt:lpstr>
      <vt:lpstr>Default Design</vt:lpstr>
      <vt:lpstr>CorelDRAW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Statika 1</dc:title>
  <dc:creator>DM</dc:creator>
  <cp:lastModifiedBy>Darko Mihajlov</cp:lastModifiedBy>
  <cp:revision>537</cp:revision>
  <dcterms:created xsi:type="dcterms:W3CDTF">2012-10-03T09:08:30Z</dcterms:created>
  <dcterms:modified xsi:type="dcterms:W3CDTF">2022-11-02T14:06:59Z</dcterms:modified>
</cp:coreProperties>
</file>